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2"/>
  </p:notesMasterIdLst>
  <p:sldIdLst>
    <p:sldId id="256" r:id="rId2"/>
    <p:sldId id="275" r:id="rId3"/>
    <p:sldId id="294" r:id="rId4"/>
    <p:sldId id="257" r:id="rId5"/>
    <p:sldId id="265" r:id="rId6"/>
    <p:sldId id="295" r:id="rId7"/>
    <p:sldId id="276" r:id="rId8"/>
    <p:sldId id="271" r:id="rId9"/>
    <p:sldId id="267" r:id="rId10"/>
    <p:sldId id="288" r:id="rId11"/>
    <p:sldId id="290" r:id="rId12"/>
    <p:sldId id="299" r:id="rId13"/>
    <p:sldId id="300" r:id="rId14"/>
    <p:sldId id="282" r:id="rId15"/>
    <p:sldId id="281" r:id="rId16"/>
    <p:sldId id="283" r:id="rId17"/>
    <p:sldId id="284" r:id="rId18"/>
    <p:sldId id="285" r:id="rId19"/>
    <p:sldId id="286" r:id="rId20"/>
    <p:sldId id="287" r:id="rId21"/>
    <p:sldId id="303" r:id="rId22"/>
    <p:sldId id="292" r:id="rId23"/>
    <p:sldId id="296" r:id="rId24"/>
    <p:sldId id="297" r:id="rId25"/>
    <p:sldId id="301" r:id="rId26"/>
    <p:sldId id="291" r:id="rId27"/>
    <p:sldId id="298" r:id="rId28"/>
    <p:sldId id="302" r:id="rId29"/>
    <p:sldId id="270" r:id="rId30"/>
    <p:sldId id="263" r:id="rId31"/>
    <p:sldId id="266" r:id="rId32"/>
    <p:sldId id="268" r:id="rId33"/>
    <p:sldId id="280" r:id="rId34"/>
    <p:sldId id="262" r:id="rId35"/>
    <p:sldId id="269" r:id="rId36"/>
    <p:sldId id="273" r:id="rId37"/>
    <p:sldId id="272" r:id="rId38"/>
    <p:sldId id="278" r:id="rId39"/>
    <p:sldId id="274" r:id="rId40"/>
    <p:sldId id="277"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1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til 2 - Istic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r-HR"/>
          </a:p>
        </p:txBody>
      </p:sp>
      <p:sp>
        <p:nvSpPr>
          <p:cNvPr id="3" name="Rezervirano mjesto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D060A0-074E-4251-B8C9-A9AE59D38003}" type="datetimeFigureOut">
              <a:rPr lang="hr-HR" smtClean="0"/>
              <a:pPr/>
              <a:t>30.9.2026.</a:t>
            </a:fld>
            <a:endParaRPr lang="hr-HR"/>
          </a:p>
        </p:txBody>
      </p:sp>
      <p:sp>
        <p:nvSpPr>
          <p:cNvPr id="4" name="Rezervirano mjesto slike slajd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hr-HR"/>
          </a:p>
        </p:txBody>
      </p:sp>
      <p:sp>
        <p:nvSpPr>
          <p:cNvPr id="5" name="Rezervirano mjesto bilježaka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6" name="Rezervirano mjesto podnožj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r-HR"/>
          </a:p>
        </p:txBody>
      </p:sp>
      <p:sp>
        <p:nvSpPr>
          <p:cNvPr id="7" name="Rezervirano mjesto broja slajd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F32D13-59D2-4FDF-91E5-C74037EAB2C9}" type="slidenum">
              <a:rPr lang="hr-HR" smtClean="0"/>
              <a:pPr/>
              <a:t>‹#›</a:t>
            </a:fld>
            <a:endParaRPr lang="hr-HR"/>
          </a:p>
        </p:txBody>
      </p:sp>
    </p:spTree>
    <p:extLst>
      <p:ext uri="{BB962C8B-B14F-4D97-AF65-F5344CB8AC3E}">
        <p14:creationId xmlns:p14="http://schemas.microsoft.com/office/powerpoint/2010/main" val="24545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normAutofit/>
          </a:bodyPr>
          <a:lstStyle/>
          <a:p>
            <a:endParaRPr lang="hr-HR" dirty="0"/>
          </a:p>
        </p:txBody>
      </p:sp>
      <p:sp>
        <p:nvSpPr>
          <p:cNvPr id="4" name="Rezervirano mjesto broja slajda 3"/>
          <p:cNvSpPr>
            <a:spLocks noGrp="1"/>
          </p:cNvSpPr>
          <p:nvPr>
            <p:ph type="sldNum" sz="quarter" idx="10"/>
          </p:nvPr>
        </p:nvSpPr>
        <p:spPr/>
        <p:txBody>
          <a:bodyPr/>
          <a:lstStyle/>
          <a:p>
            <a:fld id="{7BF32D13-59D2-4FDF-91E5-C74037EAB2C9}" type="slidenum">
              <a:rPr lang="hr-HR" smtClean="0"/>
              <a:pPr/>
              <a:t>5</a:t>
            </a:fld>
            <a:endParaRPr lang="hr-H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slajd">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hr-HR"/>
              <a:t>Kliknite da biste uredili stil naslova matrice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r-HR"/>
              <a:t>Kliknite da biste uredili stil podnaslova matrice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1B6BD2A0-8D1C-439F-9F95-A03CFA5B2D0D}" type="datetimeFigureOut">
              <a:rPr lang="hr-HR" smtClean="0"/>
              <a:pPr/>
              <a:t>30.9.2026.</a:t>
            </a:fld>
            <a:endParaRPr lang="hr-HR"/>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hr-HR"/>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DB64EC5A-F972-41FC-BA4B-F8DFED717D82}" type="slidenum">
              <a:rPr lang="hr-HR" smtClean="0"/>
              <a:pPr/>
              <a:t>‹#›</a:t>
            </a:fld>
            <a:endParaRPr lang="hr-HR"/>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70389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10"/>
          </p:nvPr>
        </p:nvSpPr>
        <p:spPr/>
        <p:txBody>
          <a:bodyPr/>
          <a:lstStyle/>
          <a:p>
            <a:fld id="{1B6BD2A0-8D1C-439F-9F95-A03CFA5B2D0D}" type="datetimeFigureOut">
              <a:rPr lang="hr-HR" smtClean="0"/>
              <a:pPr/>
              <a:t>30.9.2026.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DB64EC5A-F972-41FC-BA4B-F8DFED717D82}" type="slidenum">
              <a:rPr lang="hr-HR" smtClean="0"/>
              <a:pPr/>
              <a:t>‹#›</a:t>
            </a:fld>
            <a:endParaRPr lang="hr-HR"/>
          </a:p>
        </p:txBody>
      </p:sp>
    </p:spTree>
    <p:extLst>
      <p:ext uri="{BB962C8B-B14F-4D97-AF65-F5344CB8AC3E}">
        <p14:creationId xmlns:p14="http://schemas.microsoft.com/office/powerpoint/2010/main" val="3356458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aglavlje sekcije">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hr-HR"/>
              <a:t>Kliknite da biste uredili stil naslova matrice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hr-HR"/>
              <a:t>Uredite stilove teksta matrice</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1B6BD2A0-8D1C-439F-9F95-A03CFA5B2D0D}" type="datetimeFigureOut">
              <a:rPr lang="hr-HR" smtClean="0"/>
              <a:pPr/>
              <a:t>30.9.2026.</a:t>
            </a:fld>
            <a:endParaRPr lang="hr-HR"/>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hr-HR"/>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DB64EC5A-F972-41FC-BA4B-F8DFED717D82}" type="slidenum">
              <a:rPr lang="hr-HR" smtClean="0"/>
              <a:pPr/>
              <a:t>‹#›</a:t>
            </a:fld>
            <a:endParaRPr lang="hr-HR"/>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24463398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5" name="Date Placeholder 4"/>
          <p:cNvSpPr>
            <a:spLocks noGrp="1"/>
          </p:cNvSpPr>
          <p:nvPr>
            <p:ph type="dt" sz="half" idx="10"/>
          </p:nvPr>
        </p:nvSpPr>
        <p:spPr/>
        <p:txBody>
          <a:bodyPr/>
          <a:lstStyle/>
          <a:p>
            <a:fld id="{1B6BD2A0-8D1C-439F-9F95-A03CFA5B2D0D}" type="datetimeFigureOut">
              <a:rPr lang="hr-HR" smtClean="0"/>
              <a:pPr/>
              <a:t>30.9.2026.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DB64EC5A-F972-41FC-BA4B-F8DFED717D82}" type="slidenum">
              <a:rPr lang="hr-HR" smtClean="0"/>
              <a:pPr/>
              <a:t>‹#›</a:t>
            </a:fld>
            <a:endParaRPr lang="hr-HR"/>
          </a:p>
        </p:txBody>
      </p:sp>
    </p:spTree>
    <p:extLst>
      <p:ext uri="{BB962C8B-B14F-4D97-AF65-F5344CB8AC3E}">
        <p14:creationId xmlns:p14="http://schemas.microsoft.com/office/powerpoint/2010/main" val="4046775179"/>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hr-HR"/>
              <a:t>Kliknite da biste uredili stil naslova matrice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r-HR"/>
              <a:t>Uredite stilove teksta matrice</a:t>
            </a:r>
          </a:p>
        </p:txBody>
      </p:sp>
      <p:sp>
        <p:nvSpPr>
          <p:cNvPr id="4" name="Content Placeholder 3"/>
          <p:cNvSpPr>
            <a:spLocks noGrp="1"/>
          </p:cNvSpPr>
          <p:nvPr>
            <p:ph sz="half" idx="2"/>
          </p:nvPr>
        </p:nvSpPr>
        <p:spPr>
          <a:xfrm>
            <a:off x="941832" y="2909102"/>
            <a:ext cx="3611880" cy="2996398"/>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r-HR"/>
              <a:t>Uredite stilove teksta matrice</a:t>
            </a:r>
          </a:p>
        </p:txBody>
      </p:sp>
      <p:sp>
        <p:nvSpPr>
          <p:cNvPr id="6" name="Content Placeholder 5"/>
          <p:cNvSpPr>
            <a:spLocks noGrp="1"/>
          </p:cNvSpPr>
          <p:nvPr>
            <p:ph sz="quarter" idx="4"/>
          </p:nvPr>
        </p:nvSpPr>
        <p:spPr>
          <a:xfrm>
            <a:off x="4975398" y="2909102"/>
            <a:ext cx="3611880" cy="2996398"/>
          </a:xfrm>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7" name="Date Placeholder 6"/>
          <p:cNvSpPr>
            <a:spLocks noGrp="1"/>
          </p:cNvSpPr>
          <p:nvPr>
            <p:ph type="dt" sz="half" idx="10"/>
          </p:nvPr>
        </p:nvSpPr>
        <p:spPr/>
        <p:txBody>
          <a:bodyPr/>
          <a:lstStyle/>
          <a:p>
            <a:fld id="{1B6BD2A0-8D1C-439F-9F95-A03CFA5B2D0D}" type="datetimeFigureOut">
              <a:rPr lang="hr-HR" smtClean="0"/>
              <a:pPr/>
              <a:t>30.9.2026.</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DB64EC5A-F972-41FC-BA4B-F8DFED717D82}" type="slidenum">
              <a:rPr lang="hr-HR" smtClean="0"/>
              <a:pPr/>
              <a:t>‹#›</a:t>
            </a:fld>
            <a:endParaRPr lang="hr-HR"/>
          </a:p>
        </p:txBody>
      </p:sp>
    </p:spTree>
    <p:extLst>
      <p:ext uri="{BB962C8B-B14F-4D97-AF65-F5344CB8AC3E}">
        <p14:creationId xmlns:p14="http://schemas.microsoft.com/office/powerpoint/2010/main" val="3685135393"/>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Date Placeholder 2"/>
          <p:cNvSpPr>
            <a:spLocks noGrp="1"/>
          </p:cNvSpPr>
          <p:nvPr>
            <p:ph type="dt" sz="half" idx="10"/>
          </p:nvPr>
        </p:nvSpPr>
        <p:spPr/>
        <p:txBody>
          <a:bodyPr/>
          <a:lstStyle/>
          <a:p>
            <a:fld id="{1B6BD2A0-8D1C-439F-9F95-A03CFA5B2D0D}" type="datetimeFigureOut">
              <a:rPr lang="hr-HR" smtClean="0"/>
              <a:pPr/>
              <a:t>30.9.2026.</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DB64EC5A-F972-41FC-BA4B-F8DFED717D82}" type="slidenum">
              <a:rPr lang="hr-HR" smtClean="0"/>
              <a:pPr/>
              <a:t>‹#›</a:t>
            </a:fld>
            <a:endParaRPr lang="hr-HR"/>
          </a:p>
        </p:txBody>
      </p:sp>
    </p:spTree>
    <p:extLst>
      <p:ext uri="{BB962C8B-B14F-4D97-AF65-F5344CB8AC3E}">
        <p14:creationId xmlns:p14="http://schemas.microsoft.com/office/powerpoint/2010/main" val="4290992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6BD2A0-8D1C-439F-9F95-A03CFA5B2D0D}" type="datetimeFigureOut">
              <a:rPr lang="hr-HR" smtClean="0"/>
              <a:pPr/>
              <a:t>30.9.2026.</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DB64EC5A-F972-41FC-BA4B-F8DFED717D82}" type="slidenum">
              <a:rPr lang="hr-HR" smtClean="0"/>
              <a:pPr/>
              <a:t>‹#›</a:t>
            </a:fld>
            <a:endParaRPr lang="hr-HR"/>
          </a:p>
        </p:txBody>
      </p:sp>
    </p:spTree>
    <p:extLst>
      <p:ext uri="{BB962C8B-B14F-4D97-AF65-F5344CB8AC3E}">
        <p14:creationId xmlns:p14="http://schemas.microsoft.com/office/powerpoint/2010/main" val="4193754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Sadržaj s opisom">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hr-HR"/>
              <a:t>Kliknite da biste uredili stil naslova matrice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r-HR"/>
              <a:t>Uredite stilove teksta matrice</a:t>
            </a:r>
          </a:p>
        </p:txBody>
      </p:sp>
      <p:sp>
        <p:nvSpPr>
          <p:cNvPr id="5" name="Date Placeholder 4"/>
          <p:cNvSpPr>
            <a:spLocks noGrp="1"/>
          </p:cNvSpPr>
          <p:nvPr>
            <p:ph type="dt" sz="half" idx="10"/>
          </p:nvPr>
        </p:nvSpPr>
        <p:spPr>
          <a:xfrm>
            <a:off x="573789" y="6375679"/>
            <a:ext cx="925016" cy="348462"/>
          </a:xfrm>
        </p:spPr>
        <p:txBody>
          <a:bodyPr/>
          <a:lstStyle/>
          <a:p>
            <a:fld id="{1B6BD2A0-8D1C-439F-9F95-A03CFA5B2D0D}" type="datetimeFigureOut">
              <a:rPr lang="hr-HR" smtClean="0"/>
              <a:pPr/>
              <a:t>30.9.2026.</a:t>
            </a:fld>
            <a:endParaRPr lang="hr-HR"/>
          </a:p>
        </p:txBody>
      </p:sp>
      <p:sp>
        <p:nvSpPr>
          <p:cNvPr id="6" name="Footer Placeholder 5"/>
          <p:cNvSpPr>
            <a:spLocks noGrp="1"/>
          </p:cNvSpPr>
          <p:nvPr>
            <p:ph type="ftr" sz="quarter" idx="11"/>
          </p:nvPr>
        </p:nvSpPr>
        <p:spPr>
          <a:xfrm>
            <a:off x="1577716" y="6375679"/>
            <a:ext cx="2611634" cy="345796"/>
          </a:xfrm>
        </p:spPr>
        <p:txBody>
          <a:bodyPr/>
          <a:lstStyle/>
          <a:p>
            <a:endParaRPr lang="hr-HR"/>
          </a:p>
        </p:txBody>
      </p:sp>
      <p:sp>
        <p:nvSpPr>
          <p:cNvPr id="7" name="Slide Number Placeholder 6"/>
          <p:cNvSpPr>
            <a:spLocks noGrp="1"/>
          </p:cNvSpPr>
          <p:nvPr>
            <p:ph type="sldNum" sz="quarter" idx="12"/>
          </p:nvPr>
        </p:nvSpPr>
        <p:spPr>
          <a:xfrm>
            <a:off x="4268261" y="6375679"/>
            <a:ext cx="924342" cy="345796"/>
          </a:xfrm>
        </p:spPr>
        <p:txBody>
          <a:bodyPr/>
          <a:lstStyle/>
          <a:p>
            <a:fld id="{DB64EC5A-F972-41FC-BA4B-F8DFED717D82}" type="slidenum">
              <a:rPr lang="hr-HR" smtClean="0"/>
              <a:pPr/>
              <a:t>‹#›</a:t>
            </a:fld>
            <a:endParaRPr lang="hr-HR"/>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30720751"/>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Slika s opisom">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hr-HR"/>
              <a:t>Kliknite ikonu da biste dodali  sliku</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hr-HR"/>
              <a:t>Kliknite da biste uredili stil naslova matrice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r-HR"/>
              <a:t>Uredite stilove teksta matrice</a:t>
            </a:r>
          </a:p>
        </p:txBody>
      </p:sp>
      <p:sp>
        <p:nvSpPr>
          <p:cNvPr id="5" name="Date Placeholder 4"/>
          <p:cNvSpPr>
            <a:spLocks noGrp="1"/>
          </p:cNvSpPr>
          <p:nvPr>
            <p:ph type="dt" sz="half" idx="10"/>
          </p:nvPr>
        </p:nvSpPr>
        <p:spPr>
          <a:xfrm>
            <a:off x="574463" y="6375679"/>
            <a:ext cx="924342" cy="348462"/>
          </a:xfrm>
        </p:spPr>
        <p:txBody>
          <a:bodyPr/>
          <a:lstStyle/>
          <a:p>
            <a:fld id="{1B6BD2A0-8D1C-439F-9F95-A03CFA5B2D0D}" type="datetimeFigureOut">
              <a:rPr lang="hr-HR" smtClean="0"/>
              <a:pPr/>
              <a:t>30.9.2026.</a:t>
            </a:fld>
            <a:endParaRPr lang="hr-HR"/>
          </a:p>
        </p:txBody>
      </p:sp>
      <p:sp>
        <p:nvSpPr>
          <p:cNvPr id="6" name="Footer Placeholder 5"/>
          <p:cNvSpPr>
            <a:spLocks noGrp="1"/>
          </p:cNvSpPr>
          <p:nvPr>
            <p:ph type="ftr" sz="quarter" idx="11"/>
          </p:nvPr>
        </p:nvSpPr>
        <p:spPr>
          <a:xfrm>
            <a:off x="1577716" y="6375679"/>
            <a:ext cx="2611634" cy="345796"/>
          </a:xfrm>
        </p:spPr>
        <p:txBody>
          <a:bodyPr/>
          <a:lstStyle/>
          <a:p>
            <a:endParaRPr lang="hr-HR"/>
          </a:p>
        </p:txBody>
      </p:sp>
      <p:sp>
        <p:nvSpPr>
          <p:cNvPr id="7" name="Slide Number Placeholder 6"/>
          <p:cNvSpPr>
            <a:spLocks noGrp="1"/>
          </p:cNvSpPr>
          <p:nvPr>
            <p:ph type="sldNum" sz="quarter" idx="12"/>
          </p:nvPr>
        </p:nvSpPr>
        <p:spPr>
          <a:xfrm>
            <a:off x="4256153" y="6375679"/>
            <a:ext cx="947460" cy="345796"/>
          </a:xfrm>
        </p:spPr>
        <p:txBody>
          <a:bodyPr/>
          <a:lstStyle/>
          <a:p>
            <a:fld id="{DB64EC5A-F972-41FC-BA4B-F8DFED717D82}" type="slidenum">
              <a:rPr lang="hr-HR" smtClean="0"/>
              <a:pPr/>
              <a:t>‹#›</a:t>
            </a:fld>
            <a:endParaRPr lang="hr-HR"/>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54355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Vertical Text Placeholder 2"/>
          <p:cNvSpPr>
            <a:spLocks noGrp="1"/>
          </p:cNvSpPr>
          <p:nvPr>
            <p:ph type="body" orient="vert" idx="1"/>
          </p:nvPr>
        </p:nvSpPr>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10"/>
          </p:nvPr>
        </p:nvSpPr>
        <p:spPr/>
        <p:txBody>
          <a:bodyPr/>
          <a:lstStyle/>
          <a:p>
            <a:fld id="{1B6BD2A0-8D1C-439F-9F95-A03CFA5B2D0D}" type="datetimeFigureOut">
              <a:rPr lang="hr-HR" smtClean="0"/>
              <a:pPr/>
              <a:t>30.9.2026.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DB64EC5A-F972-41FC-BA4B-F8DFED717D82}" type="slidenum">
              <a:rPr lang="hr-HR" smtClean="0"/>
              <a:pPr/>
              <a:t>‹#›</a:t>
            </a:fld>
            <a:endParaRPr lang="hr-HR"/>
          </a:p>
        </p:txBody>
      </p:sp>
    </p:spTree>
    <p:extLst>
      <p:ext uri="{BB962C8B-B14F-4D97-AF65-F5344CB8AC3E}">
        <p14:creationId xmlns:p14="http://schemas.microsoft.com/office/powerpoint/2010/main" val="1699553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hr-HR"/>
              <a:t>Kliknite da biste uredili stil naslova matrice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10"/>
          </p:nvPr>
        </p:nvSpPr>
        <p:spPr/>
        <p:txBody>
          <a:bodyPr/>
          <a:lstStyle/>
          <a:p>
            <a:fld id="{1B6BD2A0-8D1C-439F-9F95-A03CFA5B2D0D}" type="datetimeFigureOut">
              <a:rPr lang="hr-HR" smtClean="0"/>
              <a:pPr/>
              <a:t>30.9.2026.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DB64EC5A-F972-41FC-BA4B-F8DFED717D82}" type="slidenum">
              <a:rPr lang="hr-HR" smtClean="0"/>
              <a:pPr/>
              <a:t>‹#›</a:t>
            </a:fld>
            <a:endParaRPr lang="hr-HR"/>
          </a:p>
        </p:txBody>
      </p:sp>
    </p:spTree>
    <p:extLst>
      <p:ext uri="{BB962C8B-B14F-4D97-AF65-F5344CB8AC3E}">
        <p14:creationId xmlns:p14="http://schemas.microsoft.com/office/powerpoint/2010/main" val="2847709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hr-HR"/>
              <a:t>Kliknite da biste uredili stil naslova matrice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1B6BD2A0-8D1C-439F-9F95-A03CFA5B2D0D}" type="datetimeFigureOut">
              <a:rPr lang="hr-HR" smtClean="0"/>
              <a:pPr/>
              <a:t>30.9.2026.</a:t>
            </a:fld>
            <a:endParaRPr lang="hr-HR"/>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hr-HR"/>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DB64EC5A-F972-41FC-BA4B-F8DFED717D82}" type="slidenum">
              <a:rPr lang="hr-HR" smtClean="0"/>
              <a:pPr/>
              <a:t>‹#›</a:t>
            </a:fld>
            <a:endParaRPr lang="hr-HR"/>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40179643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suzana.hitrec@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mailto:idemo24@gmail.com" TargetMode="External"/><Relationship Id="rId5" Type="http://schemas.openxmlformats.org/officeDocument/2006/relationships/hyperlink" Target="mailto:rehabilitatorica.usz@gmail.com" TargetMode="External"/><Relationship Id="rId4" Type="http://schemas.openxmlformats.org/officeDocument/2006/relationships/hyperlink" Target="mailto:marijaprkut@gmail.co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mailto:usz.referada@gmail.com" TargetMode="External"/><Relationship Id="rId2" Type="http://schemas.openxmlformats.org/officeDocument/2006/relationships/hyperlink" Target="mailto:sandra.zugic@skole.h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ured@ss-upravnaskolazagreb-zg.skole.hr" TargetMode="External"/><Relationship Id="rId2" Type="http://schemas.openxmlformats.org/officeDocument/2006/relationships/hyperlink" Target="https://upravnaskolazagreb.hr/" TargetMode="External"/><Relationship Id="rId1" Type="http://schemas.openxmlformats.org/officeDocument/2006/relationships/slideLayout" Target="../slideLayouts/slideLayout2.xml"/><Relationship Id="rId5" Type="http://schemas.openxmlformats.org/officeDocument/2006/relationships/hyperlink" Target="https://www.tiktok.com/discover/upravna-skola-zagreb" TargetMode="External"/><Relationship Id="rId4" Type="http://schemas.openxmlformats.org/officeDocument/2006/relationships/hyperlink" Target="https://instagram.com/upravnaskolazagreb?igshid=YmMyMTA2M2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mailto:tatjana.petricevic-vidovic@stampar.hr"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naslov 2"/>
          <p:cNvSpPr>
            <a:spLocks noGrp="1"/>
          </p:cNvSpPr>
          <p:nvPr>
            <p:ph type="subTitle" idx="1"/>
          </p:nvPr>
        </p:nvSpPr>
        <p:spPr>
          <a:xfrm>
            <a:off x="1259632" y="4941168"/>
            <a:ext cx="7128792" cy="1776737"/>
          </a:xfrm>
        </p:spPr>
        <p:txBody>
          <a:bodyPr>
            <a:noAutofit/>
          </a:bodyPr>
          <a:lstStyle/>
          <a:p>
            <a:r>
              <a:rPr lang="hr-HR" sz="3200" b="1" dirty="0">
                <a:solidFill>
                  <a:srgbClr val="C00000"/>
                </a:solidFill>
                <a:latin typeface="+mj-lt"/>
                <a:cs typeface="Arial" panose="020B0604020202020204" pitchFamily="34" charset="0"/>
              </a:rPr>
              <a:t>INFORMACIJE O ŠKOLI</a:t>
            </a:r>
          </a:p>
          <a:p>
            <a:r>
              <a:rPr lang="hr-HR" sz="3200" i="1" dirty="0">
                <a:solidFill>
                  <a:srgbClr val="2A1A00"/>
                </a:solidFill>
                <a:latin typeface="+mj-lt"/>
                <a:cs typeface="Arial" panose="020B0604020202020204" pitchFamily="34" charset="0"/>
              </a:rPr>
              <a:t>(za roditelje i učenike)</a:t>
            </a:r>
            <a:endParaRPr lang="hr-HR" sz="3200" dirty="0">
              <a:solidFill>
                <a:srgbClr val="2A1A00"/>
              </a:solidFill>
              <a:latin typeface="+mj-lt"/>
              <a:cs typeface="Arial" panose="020B0604020202020204" pitchFamily="34" charset="0"/>
            </a:endParaRPr>
          </a:p>
          <a:p>
            <a:r>
              <a:rPr lang="hr-HR" sz="3200" dirty="0" err="1">
                <a:solidFill>
                  <a:srgbClr val="C00000"/>
                </a:solidFill>
                <a:latin typeface="+mj-lt"/>
                <a:cs typeface="Arial" panose="020B0604020202020204" pitchFamily="34" charset="0"/>
              </a:rPr>
              <a:t>šk</a:t>
            </a:r>
            <a:r>
              <a:rPr lang="hr-HR" sz="3200" dirty="0">
                <a:solidFill>
                  <a:srgbClr val="C00000"/>
                </a:solidFill>
                <a:latin typeface="+mj-lt"/>
                <a:cs typeface="Arial" panose="020B0604020202020204" pitchFamily="34" charset="0"/>
              </a:rPr>
              <a:t>. god. 2026./2027.</a:t>
            </a:r>
          </a:p>
          <a:p>
            <a:r>
              <a:rPr lang="hr-HR" sz="2800" dirty="0">
                <a:latin typeface="+mj-lt"/>
                <a:cs typeface="Arial" panose="020B0604020202020204" pitchFamily="34" charset="0"/>
              </a:rPr>
              <a:t> </a:t>
            </a:r>
          </a:p>
          <a:p>
            <a:r>
              <a:rPr lang="hr-HR" sz="2800" dirty="0">
                <a:latin typeface="Arial" panose="020B0604020202020204" pitchFamily="34" charset="0"/>
                <a:cs typeface="Arial" panose="020B0604020202020204" pitchFamily="34" charset="0"/>
              </a:rPr>
              <a:t> </a:t>
            </a:r>
          </a:p>
          <a:p>
            <a:r>
              <a:rPr lang="hr-HR" sz="2800" dirty="0">
                <a:latin typeface="Arial" panose="020B0604020202020204" pitchFamily="34" charset="0"/>
                <a:cs typeface="Arial" panose="020B0604020202020204" pitchFamily="34" charset="0"/>
              </a:rPr>
              <a:t> </a:t>
            </a:r>
          </a:p>
          <a:p>
            <a:r>
              <a:rPr lang="hr-HR" sz="2800" dirty="0">
                <a:latin typeface="Arial" panose="020B0604020202020204" pitchFamily="34" charset="0"/>
                <a:cs typeface="Arial" panose="020B0604020202020204" pitchFamily="34" charset="0"/>
              </a:rPr>
              <a:t> </a:t>
            </a:r>
          </a:p>
          <a:p>
            <a:r>
              <a:rPr lang="hr-HR" sz="2800" dirty="0">
                <a:latin typeface="Arial" panose="020B0604020202020204" pitchFamily="34" charset="0"/>
                <a:cs typeface="Arial" panose="020B0604020202020204" pitchFamily="34" charset="0"/>
              </a:rPr>
              <a:t> </a:t>
            </a:r>
          </a:p>
          <a:p>
            <a:endParaRPr lang="hr-HR" sz="2800" dirty="0">
              <a:latin typeface="Arial" panose="020B0604020202020204" pitchFamily="34" charset="0"/>
              <a:cs typeface="Arial" panose="020B0604020202020204" pitchFamily="34" charset="0"/>
            </a:endParaRPr>
          </a:p>
        </p:txBody>
      </p:sp>
      <p:pic>
        <p:nvPicPr>
          <p:cNvPr id="4" name="Slika 3" descr="znak_skole_najnovije[1]"/>
          <p:cNvPicPr/>
          <p:nvPr/>
        </p:nvPicPr>
        <p:blipFill>
          <a:blip r:embed="rId2" cstate="print">
            <a:grayscl/>
          </a:blip>
          <a:srcRect/>
          <a:stretch>
            <a:fillRect/>
          </a:stretch>
        </p:blipFill>
        <p:spPr bwMode="auto">
          <a:xfrm>
            <a:off x="2987824" y="1556792"/>
            <a:ext cx="3400425" cy="32385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78EE34A0-2144-4820-AB31-7A85521DC67A}"/>
              </a:ext>
            </a:extLst>
          </p:cNvPr>
          <p:cNvSpPr>
            <a:spLocks noGrp="1" noChangeArrowheads="1"/>
          </p:cNvSpPr>
          <p:nvPr>
            <p:ph type="title"/>
          </p:nvPr>
        </p:nvSpPr>
        <p:spPr bwMode="auto">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normAutofit/>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hr-HR" sz="1100" b="1" i="0" u="none" strike="noStrike" cap="none" normalizeH="0" baseline="0" dirty="0">
              <a:ln>
                <a:noFill/>
              </a:ln>
              <a:solidFill>
                <a:srgbClr val="00B050"/>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hr-HR" sz="2800" b="1" i="0" u="none" strike="noStrike" cap="none" normalizeH="0" baseline="0" dirty="0">
                <a:ln>
                  <a:noFill/>
                </a:ln>
                <a:solidFill>
                  <a:srgbClr val="C00000"/>
                </a:solidFill>
                <a:effectLst/>
                <a:cs typeface="Arial" panose="020B0604020202020204" pitchFamily="34" charset="0"/>
              </a:rPr>
              <a:t>Dobro došli u Upravnu školu Zagreb!</a:t>
            </a:r>
            <a:endParaRPr kumimoji="0" lang="sr-Latn-CS" sz="2800" b="0" i="0" u="none" strike="noStrike" cap="none" normalizeH="0" baseline="0" dirty="0">
              <a:ln>
                <a:noFill/>
              </a:ln>
              <a:solidFill>
                <a:srgbClr val="C00000"/>
              </a:solidFill>
              <a:effectLst/>
              <a:cs typeface="Arial" pitchFamily="34" charset="0"/>
            </a:endParaRPr>
          </a:p>
        </p:txBody>
      </p:sp>
      <p:sp>
        <p:nvSpPr>
          <p:cNvPr id="3" name="Rezervirano mjesto sadržaja 2">
            <a:extLst>
              <a:ext uri="{FF2B5EF4-FFF2-40B4-BE49-F238E27FC236}">
                <a16:creationId xmlns:a16="http://schemas.microsoft.com/office/drawing/2014/main" id="{5481CACA-CD05-496B-923C-95DFB5D1A04A}"/>
              </a:ext>
            </a:extLst>
          </p:cNvPr>
          <p:cNvSpPr>
            <a:spLocks noGrp="1"/>
          </p:cNvSpPr>
          <p:nvPr>
            <p:ph idx="1"/>
          </p:nvPr>
        </p:nvSpPr>
        <p:spPr>
          <a:xfrm>
            <a:off x="457200" y="1893155"/>
            <a:ext cx="8686800" cy="5085184"/>
          </a:xfrm>
        </p:spPr>
        <p:txBody>
          <a:bodyPr>
            <a:normAutofit fontScale="55000" lnSpcReduction="20000"/>
          </a:bodyPr>
          <a:lstStyle/>
          <a:p>
            <a:pPr marL="0" indent="0" algn="ctr">
              <a:buNone/>
            </a:pPr>
            <a:r>
              <a:rPr lang="hr-HR" sz="4200" b="1" dirty="0">
                <a:solidFill>
                  <a:srgbClr val="C00000"/>
                </a:solidFill>
                <a:latin typeface="+mj-lt"/>
                <a:cs typeface="Arial" pitchFamily="34" charset="0"/>
              </a:rPr>
              <a:t>Ravnateljica: </a:t>
            </a:r>
            <a:r>
              <a:rPr lang="hr-HR" sz="4200" b="1" dirty="0">
                <a:solidFill>
                  <a:srgbClr val="2A1A00"/>
                </a:solidFill>
                <a:latin typeface="+mj-lt"/>
                <a:cs typeface="Arial" pitchFamily="34" charset="0"/>
              </a:rPr>
              <a:t>Suzana Hitrec</a:t>
            </a:r>
          </a:p>
          <a:p>
            <a:pPr algn="ctr"/>
            <a:endParaRPr lang="hr-HR" sz="4200" dirty="0">
              <a:latin typeface="+mj-lt"/>
              <a:cs typeface="Arial" pitchFamily="34" charset="0"/>
            </a:endParaRPr>
          </a:p>
          <a:p>
            <a:pPr marL="0" indent="0" algn="ctr">
              <a:buNone/>
            </a:pPr>
            <a:r>
              <a:rPr lang="hr-HR" sz="4200" b="1" dirty="0">
                <a:solidFill>
                  <a:srgbClr val="C00000"/>
                </a:solidFill>
                <a:latin typeface="+mj-lt"/>
                <a:cs typeface="Arial" pitchFamily="34" charset="0"/>
              </a:rPr>
              <a:t>Stručne suradnice: </a:t>
            </a:r>
            <a:br>
              <a:rPr lang="hr-HR" sz="4200" dirty="0">
                <a:latin typeface="+mj-lt"/>
                <a:cs typeface="Arial" pitchFamily="34" charset="0"/>
              </a:rPr>
            </a:br>
            <a:r>
              <a:rPr lang="hr-HR" sz="4200" dirty="0">
                <a:latin typeface="+mj-lt"/>
                <a:cs typeface="Arial" pitchFamily="34" charset="0"/>
              </a:rPr>
              <a:t>       </a:t>
            </a:r>
            <a:r>
              <a:rPr lang="hr-HR" sz="4200" dirty="0">
                <a:solidFill>
                  <a:srgbClr val="2A1A00"/>
                </a:solidFill>
                <a:latin typeface="+mj-lt"/>
                <a:cs typeface="Arial" pitchFamily="34" charset="0"/>
              </a:rPr>
              <a:t>Marija Hazdovac, pedagoginja</a:t>
            </a:r>
          </a:p>
          <a:p>
            <a:pPr marL="0" indent="0" algn="ctr">
              <a:buNone/>
            </a:pPr>
            <a:r>
              <a:rPr lang="hr-HR" sz="4200" dirty="0">
                <a:solidFill>
                  <a:srgbClr val="2A1A00"/>
                </a:solidFill>
                <a:latin typeface="+mj-lt"/>
                <a:cs typeface="Arial" pitchFamily="34" charset="0"/>
              </a:rPr>
              <a:t>Nevena Sršen Bubnjar, edukacijska rehabilitatorica</a:t>
            </a:r>
          </a:p>
          <a:p>
            <a:pPr marL="0" indent="0" algn="ctr">
              <a:buNone/>
            </a:pPr>
            <a:r>
              <a:rPr lang="hr-HR" sz="4200" dirty="0">
                <a:solidFill>
                  <a:srgbClr val="2A1A00"/>
                </a:solidFill>
                <a:latin typeface="+mj-lt"/>
                <a:cs typeface="Arial" pitchFamily="34" charset="0"/>
              </a:rPr>
              <a:t> Ivana Supičić, psihologinja</a:t>
            </a:r>
            <a:br>
              <a:rPr lang="hr-HR" sz="4200" dirty="0">
                <a:latin typeface="+mj-lt"/>
                <a:cs typeface="Arial" pitchFamily="34" charset="0"/>
              </a:rPr>
            </a:br>
            <a:endParaRPr lang="hr-HR" sz="4200" dirty="0">
              <a:latin typeface="+mj-lt"/>
              <a:cs typeface="Arial" pitchFamily="34" charset="0"/>
            </a:endParaRPr>
          </a:p>
          <a:p>
            <a:pPr marL="0" indent="0" algn="ctr">
              <a:buNone/>
            </a:pPr>
            <a:r>
              <a:rPr lang="hr-HR" sz="4200" b="1" dirty="0">
                <a:solidFill>
                  <a:srgbClr val="C00000"/>
                </a:solidFill>
                <a:latin typeface="+mj-lt"/>
                <a:cs typeface="Arial" pitchFamily="34" charset="0"/>
              </a:rPr>
              <a:t>Razrednice prvih razreda:</a:t>
            </a:r>
          </a:p>
          <a:p>
            <a:pPr marL="0" indent="0" algn="ctr">
              <a:buNone/>
            </a:pPr>
            <a:r>
              <a:rPr lang="hr-HR" sz="4200" dirty="0">
                <a:solidFill>
                  <a:srgbClr val="2A1A00"/>
                </a:solidFill>
                <a:latin typeface="+mj-lt"/>
                <a:cs typeface="Arial" pitchFamily="34" charset="0"/>
              </a:rPr>
              <a:t>    1.A- Eva Gluhak Mušinović, nastavnica Hrvatskoga jezika </a:t>
            </a:r>
          </a:p>
          <a:p>
            <a:pPr marL="0" indent="0" algn="ctr">
              <a:buNone/>
            </a:pPr>
            <a:r>
              <a:rPr lang="hr-HR" sz="4200" dirty="0">
                <a:solidFill>
                  <a:srgbClr val="2A1A00"/>
                </a:solidFill>
                <a:latin typeface="+mj-lt"/>
                <a:cs typeface="Arial" pitchFamily="34" charset="0"/>
              </a:rPr>
              <a:t>    1.B- Tanja Ivančić, nastavnica Njemačkoga jezika</a:t>
            </a:r>
          </a:p>
          <a:p>
            <a:pPr marL="0" indent="0" algn="ctr">
              <a:buNone/>
            </a:pPr>
            <a:r>
              <a:rPr lang="hr-HR" sz="4200" dirty="0">
                <a:solidFill>
                  <a:srgbClr val="2A1A00"/>
                </a:solidFill>
                <a:latin typeface="+mj-lt"/>
                <a:cs typeface="Arial" pitchFamily="34" charset="0"/>
              </a:rPr>
              <a:t>    1.C- Danka Ljubešić Žarko, nastavnica Engleskoga jezika</a:t>
            </a:r>
          </a:p>
          <a:p>
            <a:pPr marL="0" indent="0" algn="ctr">
              <a:buNone/>
            </a:pPr>
            <a:r>
              <a:rPr lang="hr-HR" sz="4200" dirty="0">
                <a:latin typeface="Arial" pitchFamily="34" charset="0"/>
                <a:cs typeface="Arial" pitchFamily="34" charset="0"/>
              </a:rPr>
              <a:t>        </a:t>
            </a:r>
          </a:p>
          <a:p>
            <a:pPr marL="0" indent="0">
              <a:buNone/>
            </a:pPr>
            <a:endParaRPr lang="en-GB" dirty="0"/>
          </a:p>
        </p:txBody>
      </p:sp>
    </p:spTree>
    <p:extLst>
      <p:ext uri="{BB962C8B-B14F-4D97-AF65-F5344CB8AC3E}">
        <p14:creationId xmlns:p14="http://schemas.microsoft.com/office/powerpoint/2010/main" val="1831831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78EE34A0-2144-4820-AB31-7A85521DC67A}"/>
              </a:ext>
            </a:extLst>
          </p:cNvPr>
          <p:cNvSpPr>
            <a:spLocks noGrp="1" noChangeArrowheads="1"/>
          </p:cNvSpPr>
          <p:nvPr>
            <p:ph type="title"/>
          </p:nvPr>
        </p:nvSpPr>
        <p:spPr bwMode="auto">
          <a:prstGeom prst="horizontalScroll">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normAutofit/>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hr-HR" sz="1100" b="1" i="0" u="none" strike="noStrike" cap="none" normalizeH="0" baseline="0" dirty="0">
              <a:ln>
                <a:noFill/>
              </a:ln>
              <a:solidFill>
                <a:srgbClr val="00B050"/>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hr-HR" sz="2800" b="1" i="0" u="none" strike="noStrike" cap="none" normalizeH="0" baseline="0" dirty="0">
                <a:ln>
                  <a:noFill/>
                </a:ln>
                <a:solidFill>
                  <a:srgbClr val="C00000"/>
                </a:solidFill>
                <a:effectLst/>
                <a:cs typeface="Arial" panose="020B0604020202020204" pitchFamily="34" charset="0"/>
              </a:rPr>
              <a:t>Dobro došli u Upravnu školu Zagreb!</a:t>
            </a:r>
            <a:endParaRPr kumimoji="0" lang="sr-Latn-CS" sz="2800" b="0" i="0" u="none" strike="noStrike" cap="none" normalizeH="0" baseline="0" dirty="0">
              <a:ln>
                <a:noFill/>
              </a:ln>
              <a:solidFill>
                <a:srgbClr val="C00000"/>
              </a:solidFill>
              <a:effectLst/>
              <a:cs typeface="Arial" pitchFamily="34" charset="0"/>
            </a:endParaRPr>
          </a:p>
        </p:txBody>
      </p:sp>
      <p:sp>
        <p:nvSpPr>
          <p:cNvPr id="3" name="Rezervirano mjesto sadržaja 2">
            <a:extLst>
              <a:ext uri="{FF2B5EF4-FFF2-40B4-BE49-F238E27FC236}">
                <a16:creationId xmlns:a16="http://schemas.microsoft.com/office/drawing/2014/main" id="{5481CACA-CD05-496B-923C-95DFB5D1A04A}"/>
              </a:ext>
            </a:extLst>
          </p:cNvPr>
          <p:cNvSpPr>
            <a:spLocks noGrp="1"/>
          </p:cNvSpPr>
          <p:nvPr>
            <p:ph idx="1"/>
          </p:nvPr>
        </p:nvSpPr>
        <p:spPr>
          <a:xfrm>
            <a:off x="457200" y="1893155"/>
            <a:ext cx="8686800" cy="5085184"/>
          </a:xfrm>
        </p:spPr>
        <p:txBody>
          <a:bodyPr>
            <a:normAutofit fontScale="55000" lnSpcReduction="20000"/>
          </a:bodyPr>
          <a:lstStyle/>
          <a:p>
            <a:pPr marL="0" indent="0" algn="ctr">
              <a:buNone/>
            </a:pPr>
            <a:r>
              <a:rPr lang="hr-HR" sz="4200" b="1" dirty="0">
                <a:solidFill>
                  <a:srgbClr val="C00000"/>
                </a:solidFill>
                <a:latin typeface="+mj-lt"/>
                <a:cs typeface="Arial" pitchFamily="34" charset="0"/>
              </a:rPr>
              <a:t>Ravnateljica: </a:t>
            </a:r>
            <a:r>
              <a:rPr lang="hr-HR" sz="4200" b="1" dirty="0">
                <a:solidFill>
                  <a:srgbClr val="2A1A00"/>
                </a:solidFill>
                <a:latin typeface="+mj-lt"/>
                <a:cs typeface="Arial" pitchFamily="34" charset="0"/>
              </a:rPr>
              <a:t>Suzana Hitrec</a:t>
            </a:r>
          </a:p>
          <a:p>
            <a:pPr algn="ctr"/>
            <a:endParaRPr lang="hr-HR" sz="4200" dirty="0">
              <a:latin typeface="+mj-lt"/>
              <a:cs typeface="Arial" pitchFamily="34" charset="0"/>
            </a:endParaRPr>
          </a:p>
          <a:p>
            <a:pPr marL="0" indent="0" algn="ctr">
              <a:buNone/>
            </a:pPr>
            <a:r>
              <a:rPr lang="hr-HR" sz="4200" b="1" dirty="0">
                <a:solidFill>
                  <a:srgbClr val="C00000"/>
                </a:solidFill>
                <a:latin typeface="+mj-lt"/>
                <a:cs typeface="Arial" pitchFamily="34" charset="0"/>
              </a:rPr>
              <a:t>Stručne suradnice: </a:t>
            </a:r>
            <a:br>
              <a:rPr lang="hr-HR" sz="4200" dirty="0">
                <a:latin typeface="+mj-lt"/>
                <a:cs typeface="Arial" pitchFamily="34" charset="0"/>
              </a:rPr>
            </a:br>
            <a:r>
              <a:rPr lang="hr-HR" sz="4200" dirty="0">
                <a:solidFill>
                  <a:srgbClr val="2A1A00"/>
                </a:solidFill>
                <a:latin typeface="+mj-lt"/>
                <a:cs typeface="Arial" pitchFamily="34" charset="0"/>
              </a:rPr>
              <a:t>       Marija Hazdovac, pedagoginja</a:t>
            </a:r>
          </a:p>
          <a:p>
            <a:pPr marL="0" indent="0" algn="ctr">
              <a:buNone/>
            </a:pPr>
            <a:r>
              <a:rPr lang="hr-HR" sz="4200" dirty="0">
                <a:solidFill>
                  <a:srgbClr val="2A1A00"/>
                </a:solidFill>
                <a:latin typeface="+mj-lt"/>
                <a:cs typeface="Arial" pitchFamily="34" charset="0"/>
              </a:rPr>
              <a:t>Nevena Sršen Bubnjar, edukacijska rehabilitatorica</a:t>
            </a:r>
          </a:p>
          <a:p>
            <a:pPr marL="0" indent="0" algn="ctr">
              <a:buNone/>
            </a:pPr>
            <a:r>
              <a:rPr lang="hr-HR" sz="4200" dirty="0">
                <a:solidFill>
                  <a:srgbClr val="2A1A00"/>
                </a:solidFill>
                <a:latin typeface="+mj-lt"/>
                <a:cs typeface="Arial" pitchFamily="34" charset="0"/>
              </a:rPr>
              <a:t> Ivana Supičić, psihologinja</a:t>
            </a:r>
            <a:br>
              <a:rPr lang="hr-HR" sz="4200" dirty="0">
                <a:latin typeface="+mj-lt"/>
                <a:cs typeface="Arial" pitchFamily="34" charset="0"/>
              </a:rPr>
            </a:br>
            <a:endParaRPr lang="hr-HR" sz="4200" dirty="0">
              <a:latin typeface="+mj-lt"/>
              <a:cs typeface="Arial" pitchFamily="34" charset="0"/>
            </a:endParaRPr>
          </a:p>
          <a:p>
            <a:pPr marL="0" indent="0" algn="ctr">
              <a:buNone/>
            </a:pPr>
            <a:r>
              <a:rPr lang="hr-HR" sz="4200" b="1" dirty="0">
                <a:solidFill>
                  <a:srgbClr val="C00000"/>
                </a:solidFill>
                <a:latin typeface="+mj-lt"/>
                <a:cs typeface="Arial" pitchFamily="34" charset="0"/>
              </a:rPr>
              <a:t>Razrednice prvih razreda:</a:t>
            </a:r>
          </a:p>
          <a:p>
            <a:pPr marL="0" indent="0" algn="ctr">
              <a:buNone/>
            </a:pPr>
            <a:r>
              <a:rPr lang="hr-HR" sz="4200" dirty="0">
                <a:solidFill>
                  <a:srgbClr val="2A1A00"/>
                </a:solidFill>
                <a:latin typeface="+mj-lt"/>
                <a:cs typeface="Arial" pitchFamily="34" charset="0"/>
              </a:rPr>
              <a:t>1.D- Patricija </a:t>
            </a:r>
            <a:r>
              <a:rPr lang="hr-HR" sz="4200" dirty="0" err="1">
                <a:solidFill>
                  <a:srgbClr val="2A1A00"/>
                </a:solidFill>
                <a:latin typeface="+mj-lt"/>
                <a:cs typeface="Arial" pitchFamily="34" charset="0"/>
              </a:rPr>
              <a:t>Šopron</a:t>
            </a:r>
            <a:r>
              <a:rPr lang="hr-HR" sz="4200" dirty="0">
                <a:solidFill>
                  <a:srgbClr val="2A1A00"/>
                </a:solidFill>
                <a:latin typeface="+mj-lt"/>
                <a:cs typeface="Arial" pitchFamily="34" charset="0"/>
              </a:rPr>
              <a:t>, nastavnica ekonomskih modula</a:t>
            </a:r>
          </a:p>
          <a:p>
            <a:pPr marL="0" indent="0" algn="ctr">
              <a:buNone/>
            </a:pPr>
            <a:r>
              <a:rPr lang="hr-HR" sz="4200" dirty="0">
                <a:solidFill>
                  <a:srgbClr val="2A1A00"/>
                </a:solidFill>
                <a:latin typeface="+mj-lt"/>
                <a:cs typeface="Arial" pitchFamily="34" charset="0"/>
              </a:rPr>
              <a:t>    1.E- Katarina Filipović, nastavnica ekonomskih modula</a:t>
            </a:r>
          </a:p>
          <a:p>
            <a:pPr marL="0" indent="0" algn="ctr">
              <a:buNone/>
            </a:pPr>
            <a:r>
              <a:rPr lang="hr-HR" sz="4200" dirty="0">
                <a:solidFill>
                  <a:srgbClr val="2A1A00"/>
                </a:solidFill>
                <a:latin typeface="+mj-lt"/>
                <a:cs typeface="Arial" pitchFamily="34" charset="0"/>
              </a:rPr>
              <a:t>    1.F- Mirna Lekić, nastavnica Povijesti</a:t>
            </a:r>
          </a:p>
          <a:p>
            <a:pPr marL="0" indent="0">
              <a:buNone/>
            </a:pPr>
            <a:r>
              <a:rPr lang="hr-HR" sz="4200" dirty="0">
                <a:latin typeface="Arial" pitchFamily="34" charset="0"/>
                <a:cs typeface="Arial" pitchFamily="34" charset="0"/>
              </a:rPr>
              <a:t>    </a:t>
            </a:r>
          </a:p>
          <a:p>
            <a:pPr marL="0" indent="0">
              <a:buNone/>
            </a:pPr>
            <a:endParaRPr lang="en-GB" dirty="0"/>
          </a:p>
        </p:txBody>
      </p:sp>
    </p:spTree>
    <p:extLst>
      <p:ext uri="{BB962C8B-B14F-4D97-AF65-F5344CB8AC3E}">
        <p14:creationId xmlns:p14="http://schemas.microsoft.com/office/powerpoint/2010/main" val="1680271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p:txBody>
          <a:bodyPr>
            <a:normAutofit/>
          </a:bodyPr>
          <a:lstStyle/>
          <a:p>
            <a:pPr algn="ctr">
              <a:buNone/>
            </a:pPr>
            <a:r>
              <a:rPr lang="hr-HR" sz="2400" b="1" dirty="0">
                <a:solidFill>
                  <a:srgbClr val="C00000"/>
                </a:solidFill>
                <a:latin typeface="+mj-lt"/>
                <a:cs typeface="Arial" panose="020B0604020202020204" pitchFamily="34" charset="0"/>
              </a:rPr>
              <a:t>22</a:t>
            </a:r>
            <a:r>
              <a:rPr lang="hr-HR" sz="2400" dirty="0">
                <a:solidFill>
                  <a:srgbClr val="2A1A00"/>
                </a:solidFill>
                <a:latin typeface="+mj-lt"/>
                <a:cs typeface="Arial" panose="020B0604020202020204" pitchFamily="34" charset="0"/>
              </a:rPr>
              <a:t> razredna odjela</a:t>
            </a:r>
          </a:p>
          <a:p>
            <a:pPr algn="ctr">
              <a:buNone/>
            </a:pPr>
            <a:r>
              <a:rPr lang="hr-HR" sz="2400" b="1" dirty="0">
                <a:solidFill>
                  <a:srgbClr val="C00000"/>
                </a:solidFill>
                <a:latin typeface="+mj-lt"/>
                <a:cs typeface="Arial" panose="020B0604020202020204" pitchFamily="34" charset="0"/>
              </a:rPr>
              <a:t>505</a:t>
            </a:r>
            <a:r>
              <a:rPr lang="hr-HR" sz="2400" dirty="0">
                <a:solidFill>
                  <a:srgbClr val="2A1A00"/>
                </a:solidFill>
                <a:latin typeface="+mj-lt"/>
                <a:cs typeface="Arial" panose="020B0604020202020204" pitchFamily="34" charset="0"/>
              </a:rPr>
              <a:t> učenika</a:t>
            </a:r>
          </a:p>
          <a:p>
            <a:pPr algn="ctr">
              <a:buNone/>
            </a:pPr>
            <a:r>
              <a:rPr lang="hr-HR" sz="2400" b="1" dirty="0">
                <a:solidFill>
                  <a:srgbClr val="C00000"/>
                </a:solidFill>
                <a:latin typeface="+mj-lt"/>
                <a:cs typeface="Arial" panose="020B0604020202020204" pitchFamily="34" charset="0"/>
              </a:rPr>
              <a:t>4</a:t>
            </a:r>
            <a:r>
              <a:rPr lang="hr-HR" sz="2400" dirty="0">
                <a:solidFill>
                  <a:srgbClr val="2A1A00"/>
                </a:solidFill>
                <a:latin typeface="+mj-lt"/>
                <a:cs typeface="Arial" panose="020B0604020202020204" pitchFamily="34" charset="0"/>
              </a:rPr>
              <a:t> obrazovna programa</a:t>
            </a:r>
          </a:p>
          <a:p>
            <a:pPr>
              <a:buNone/>
            </a:pPr>
            <a:endParaRPr lang="hr-HR" sz="2400" b="1" dirty="0">
              <a:solidFill>
                <a:srgbClr val="2A1A00"/>
              </a:solidFill>
              <a:latin typeface="+mj-lt"/>
              <a:cs typeface="Arial" panose="020B0604020202020204" pitchFamily="34" charset="0"/>
            </a:endParaRPr>
          </a:p>
          <a:p>
            <a:pPr algn="ctr">
              <a:buNone/>
            </a:pPr>
            <a:r>
              <a:rPr lang="hr-HR" sz="2400" b="1" dirty="0">
                <a:solidFill>
                  <a:srgbClr val="2A1A00"/>
                </a:solidFill>
                <a:latin typeface="+mj-lt"/>
                <a:cs typeface="Arial" panose="020B0604020202020204" pitchFamily="34" charset="0"/>
              </a:rPr>
              <a:t>Nastava se održava u </a:t>
            </a:r>
            <a:r>
              <a:rPr lang="hr-HR" sz="2400" b="1" dirty="0">
                <a:solidFill>
                  <a:srgbClr val="C00000"/>
                </a:solidFill>
                <a:latin typeface="+mj-lt"/>
                <a:cs typeface="Arial" panose="020B0604020202020204" pitchFamily="34" charset="0"/>
              </a:rPr>
              <a:t>dvije smjene</a:t>
            </a:r>
            <a:r>
              <a:rPr lang="hr-HR" sz="2400" b="1" dirty="0">
                <a:solidFill>
                  <a:srgbClr val="2A1A00"/>
                </a:solidFill>
                <a:latin typeface="+mj-lt"/>
                <a:cs typeface="Arial" panose="020B0604020202020204" pitchFamily="34" charset="0"/>
              </a:rPr>
              <a:t>:</a:t>
            </a:r>
            <a:endParaRPr lang="hr-HR" sz="2400" dirty="0">
              <a:solidFill>
                <a:srgbClr val="2A1A00"/>
              </a:solidFill>
              <a:latin typeface="+mj-lt"/>
              <a:cs typeface="Arial" panose="020B0604020202020204" pitchFamily="34" charset="0"/>
            </a:endParaRPr>
          </a:p>
          <a:p>
            <a:pPr marL="571500" indent="-571500" algn="ctr">
              <a:buAutoNum type="romanUcPeriod"/>
            </a:pPr>
            <a:r>
              <a:rPr lang="hr-HR" sz="2400" b="1" dirty="0">
                <a:solidFill>
                  <a:srgbClr val="2A1A00"/>
                </a:solidFill>
                <a:latin typeface="+mj-lt"/>
                <a:cs typeface="Arial" panose="020B0604020202020204" pitchFamily="34" charset="0"/>
              </a:rPr>
              <a:t>smjena- I. i IV. razredi            </a:t>
            </a:r>
          </a:p>
          <a:p>
            <a:pPr marL="571500" indent="-571500" algn="ctr">
              <a:buAutoNum type="romanUcPeriod"/>
            </a:pPr>
            <a:r>
              <a:rPr lang="hr-HR" sz="2400" b="1" dirty="0">
                <a:solidFill>
                  <a:srgbClr val="2A1A00"/>
                </a:solidFill>
                <a:latin typeface="+mj-lt"/>
                <a:cs typeface="Arial" panose="020B0604020202020204" pitchFamily="34" charset="0"/>
              </a:rPr>
              <a:t>smjena- II. i III. razredi</a:t>
            </a:r>
            <a:endParaRPr lang="hr-HR" sz="2400" dirty="0">
              <a:solidFill>
                <a:srgbClr val="2A1A00"/>
              </a:solidFill>
              <a:latin typeface="+mj-lt"/>
              <a:cs typeface="Arial" panose="020B0604020202020204" pitchFamily="34" charset="0"/>
            </a:endParaRPr>
          </a:p>
          <a:p>
            <a:pPr>
              <a:buNone/>
            </a:pPr>
            <a:endParaRPr lang="hr-HR" dirty="0"/>
          </a:p>
        </p:txBody>
      </p:sp>
      <p:sp>
        <p:nvSpPr>
          <p:cNvPr id="2" name="Pravokutnik 1">
            <a:extLst>
              <a:ext uri="{FF2B5EF4-FFF2-40B4-BE49-F238E27FC236}">
                <a16:creationId xmlns:a16="http://schemas.microsoft.com/office/drawing/2014/main" id="{CAFFF173-110D-44A6-ABAE-5F61FBDC1DF2}"/>
              </a:ext>
            </a:extLst>
          </p:cNvPr>
          <p:cNvSpPr/>
          <p:nvPr/>
        </p:nvSpPr>
        <p:spPr>
          <a:xfrm>
            <a:off x="1403648" y="704902"/>
            <a:ext cx="5976663" cy="769441"/>
          </a:xfrm>
          <a:prstGeom prst="rect">
            <a:avLst/>
          </a:prstGeom>
        </p:spPr>
        <p:txBody>
          <a:bodyPr wrap="square">
            <a:spAutoFit/>
          </a:bodyPr>
          <a:lstStyle/>
          <a:p>
            <a:pPr algn="ctr"/>
            <a:r>
              <a:rPr lang="hr-HR" sz="4400" dirty="0">
                <a:solidFill>
                  <a:srgbClr val="2A1A00"/>
                </a:solidFill>
                <a:latin typeface="+mj-lt"/>
                <a:cs typeface="Arial" panose="020B0604020202020204" pitchFamily="34" charset="0"/>
              </a:rPr>
              <a:t>ŠK. GODINA  2026. / 2027</a:t>
            </a:r>
            <a:r>
              <a:rPr lang="hr-HR" sz="4400" dirty="0">
                <a:solidFill>
                  <a:srgbClr val="2A1A00"/>
                </a:solidFill>
                <a:latin typeface="+mj-lt"/>
              </a:rPr>
              <a:t>.</a:t>
            </a:r>
            <a:endParaRPr lang="en-GB" sz="4400" dirty="0">
              <a:solidFill>
                <a:srgbClr val="2A1A00"/>
              </a:solidFill>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539552" y="404664"/>
            <a:ext cx="8229600" cy="926976"/>
          </a:xfrm>
        </p:spPr>
        <p:txBody>
          <a:bodyPr>
            <a:normAutofit/>
          </a:bodyPr>
          <a:lstStyle/>
          <a:p>
            <a:pPr algn="ctr"/>
            <a:r>
              <a:rPr lang="hr-HR" sz="4800" dirty="0">
                <a:solidFill>
                  <a:srgbClr val="2A1A00"/>
                </a:solidFill>
                <a:cs typeface="Arial" panose="020B0604020202020204" pitchFamily="34" charset="0"/>
              </a:rPr>
              <a:t>TKO JE TKO U ŠKOLI?</a:t>
            </a:r>
          </a:p>
        </p:txBody>
      </p:sp>
      <p:sp>
        <p:nvSpPr>
          <p:cNvPr id="3" name="Rezervirano mjesto sadržaja 2"/>
          <p:cNvSpPr>
            <a:spLocks noGrp="1"/>
          </p:cNvSpPr>
          <p:nvPr>
            <p:ph idx="1"/>
          </p:nvPr>
        </p:nvSpPr>
        <p:spPr>
          <a:xfrm>
            <a:off x="755576" y="1412776"/>
            <a:ext cx="8013576" cy="5229200"/>
          </a:xfrm>
        </p:spPr>
        <p:txBody>
          <a:bodyPr>
            <a:noAutofit/>
          </a:bodyPr>
          <a:lstStyle/>
          <a:p>
            <a:pPr>
              <a:buNone/>
            </a:pPr>
            <a:r>
              <a:rPr lang="hr-HR" dirty="0">
                <a:latin typeface="+mj-lt"/>
                <a:cs typeface="Arial" pitchFamily="34" charset="0"/>
              </a:rPr>
              <a:t> </a:t>
            </a:r>
            <a:r>
              <a:rPr lang="hr-HR" dirty="0">
                <a:solidFill>
                  <a:srgbClr val="C00000"/>
                </a:solidFill>
                <a:latin typeface="+mj-lt"/>
                <a:cs typeface="Arial" pitchFamily="34" charset="0"/>
              </a:rPr>
              <a:t>RAVNATELJICA</a:t>
            </a:r>
            <a:r>
              <a:rPr lang="hr-HR" dirty="0">
                <a:latin typeface="+mj-lt"/>
                <a:cs typeface="Arial" pitchFamily="34" charset="0"/>
              </a:rPr>
              <a:t>		</a:t>
            </a:r>
            <a:r>
              <a:rPr lang="hr-HR" b="1" dirty="0">
                <a:solidFill>
                  <a:srgbClr val="2A1A00"/>
                </a:solidFill>
                <a:latin typeface="+mj-lt"/>
                <a:cs typeface="Arial" pitchFamily="34" charset="0"/>
              </a:rPr>
              <a:t>Suzana Hitrec, prof.</a:t>
            </a:r>
            <a:endParaRPr lang="hr-HR" dirty="0">
              <a:solidFill>
                <a:srgbClr val="2A1A00"/>
              </a:solidFill>
              <a:latin typeface="+mj-lt"/>
              <a:cs typeface="Arial" pitchFamily="34" charset="0"/>
            </a:endParaRPr>
          </a:p>
          <a:p>
            <a:pPr>
              <a:buNone/>
            </a:pPr>
            <a:r>
              <a:rPr lang="hr-HR" dirty="0">
                <a:latin typeface="+mj-lt"/>
                <a:cs typeface="Arial" pitchFamily="34" charset="0"/>
              </a:rPr>
              <a:t>			   		</a:t>
            </a:r>
            <a:r>
              <a:rPr lang="hr-HR" i="1" dirty="0">
                <a:latin typeface="+mj-lt"/>
                <a:cs typeface="Arial" pitchFamily="34" charset="0"/>
                <a:hlinkClick r:id="rId3"/>
              </a:rPr>
              <a:t>suzana.hitrec@gmail.com</a:t>
            </a:r>
            <a:r>
              <a:rPr lang="hr-HR" i="1" dirty="0">
                <a:latin typeface="+mj-lt"/>
                <a:cs typeface="Arial" pitchFamily="34" charset="0"/>
              </a:rPr>
              <a:t> </a:t>
            </a:r>
            <a:br>
              <a:rPr lang="hr-HR" i="1" dirty="0">
                <a:latin typeface="+mj-lt"/>
                <a:cs typeface="Arial" pitchFamily="34" charset="0"/>
              </a:rPr>
            </a:br>
            <a:endParaRPr lang="hr-HR" dirty="0">
              <a:latin typeface="+mj-lt"/>
              <a:cs typeface="Arial" pitchFamily="34" charset="0"/>
            </a:endParaRPr>
          </a:p>
          <a:p>
            <a:pPr>
              <a:buNone/>
            </a:pPr>
            <a:r>
              <a:rPr lang="hr-HR" dirty="0">
                <a:solidFill>
                  <a:srgbClr val="C00000"/>
                </a:solidFill>
                <a:latin typeface="+mj-lt"/>
                <a:cs typeface="Arial" pitchFamily="34" charset="0"/>
              </a:rPr>
              <a:t>PEDAGOGINJA   </a:t>
            </a:r>
            <a:r>
              <a:rPr lang="hr-HR" dirty="0">
                <a:latin typeface="+mj-lt"/>
                <a:cs typeface="Arial" pitchFamily="34" charset="0"/>
              </a:rPr>
              <a:t>          		</a:t>
            </a:r>
            <a:r>
              <a:rPr lang="hr-HR" b="1" dirty="0">
                <a:solidFill>
                  <a:srgbClr val="2A1A00"/>
                </a:solidFill>
                <a:latin typeface="+mj-lt"/>
                <a:cs typeface="Arial" pitchFamily="34" charset="0"/>
              </a:rPr>
              <a:t>Marija Hazdovac, prof.</a:t>
            </a:r>
            <a:r>
              <a:rPr lang="hr-HR" b="1" dirty="0">
                <a:latin typeface="+mj-lt"/>
                <a:cs typeface="Arial" pitchFamily="34" charset="0"/>
              </a:rPr>
              <a:t>	</a:t>
            </a:r>
            <a:r>
              <a:rPr lang="hr-HR" dirty="0">
                <a:latin typeface="+mj-lt"/>
                <a:cs typeface="Arial" pitchFamily="34" charset="0"/>
              </a:rPr>
              <a:t>					                        	</a:t>
            </a:r>
            <a:r>
              <a:rPr lang="hr-HR" i="1" dirty="0">
                <a:latin typeface="+mj-lt"/>
                <a:cs typeface="Arial" pitchFamily="34" charset="0"/>
                <a:hlinkClick r:id="rId4"/>
              </a:rPr>
              <a:t>marijaprkut@gmail.com</a:t>
            </a:r>
            <a:r>
              <a:rPr lang="hr-HR" i="1" dirty="0">
                <a:latin typeface="+mj-lt"/>
                <a:cs typeface="Arial" pitchFamily="34" charset="0"/>
              </a:rPr>
              <a:t> </a:t>
            </a:r>
            <a:br>
              <a:rPr lang="hr-HR" i="1" dirty="0">
                <a:latin typeface="+mj-lt"/>
                <a:cs typeface="Arial" pitchFamily="34" charset="0"/>
              </a:rPr>
            </a:br>
            <a:endParaRPr lang="hr-HR" dirty="0">
              <a:latin typeface="+mj-lt"/>
              <a:cs typeface="Arial" pitchFamily="34" charset="0"/>
            </a:endParaRPr>
          </a:p>
          <a:p>
            <a:pPr>
              <a:buNone/>
            </a:pPr>
            <a:r>
              <a:rPr lang="hr-HR" dirty="0">
                <a:solidFill>
                  <a:srgbClr val="C00000"/>
                </a:solidFill>
                <a:latin typeface="+mj-lt"/>
                <a:cs typeface="Arial" pitchFamily="34" charset="0"/>
              </a:rPr>
              <a:t>EDUKACIJSKA </a:t>
            </a:r>
            <a:r>
              <a:rPr lang="hr-HR" dirty="0">
                <a:latin typeface="+mj-lt"/>
                <a:cs typeface="Arial" pitchFamily="34" charset="0"/>
              </a:rPr>
              <a:t>              		</a:t>
            </a:r>
            <a:r>
              <a:rPr lang="hr-HR" b="1" dirty="0">
                <a:solidFill>
                  <a:srgbClr val="2A1A00"/>
                </a:solidFill>
                <a:latin typeface="+mj-lt"/>
                <a:cs typeface="Arial" pitchFamily="34" charset="0"/>
              </a:rPr>
              <a:t>Nevena Sršen, </a:t>
            </a:r>
            <a:r>
              <a:rPr lang="hr-HR" b="1" dirty="0" err="1">
                <a:solidFill>
                  <a:srgbClr val="2A1A00"/>
                </a:solidFill>
                <a:latin typeface="+mj-lt"/>
                <a:cs typeface="Arial" pitchFamily="34" charset="0"/>
              </a:rPr>
              <a:t>mag</a:t>
            </a:r>
            <a:r>
              <a:rPr lang="hr-HR" b="1" dirty="0">
                <a:solidFill>
                  <a:srgbClr val="2A1A00"/>
                </a:solidFill>
                <a:latin typeface="+mj-lt"/>
                <a:cs typeface="Arial" pitchFamily="34" charset="0"/>
              </a:rPr>
              <a:t>. </a:t>
            </a:r>
            <a:r>
              <a:rPr lang="hr-HR" b="1" dirty="0" err="1">
                <a:solidFill>
                  <a:srgbClr val="2A1A00"/>
                </a:solidFill>
                <a:latin typeface="+mj-lt"/>
                <a:cs typeface="Arial" pitchFamily="34" charset="0"/>
              </a:rPr>
              <a:t>educ</a:t>
            </a:r>
            <a:r>
              <a:rPr lang="hr-HR" b="1" dirty="0">
                <a:solidFill>
                  <a:srgbClr val="2A1A00"/>
                </a:solidFill>
                <a:latin typeface="+mj-lt"/>
                <a:cs typeface="Arial" pitchFamily="34" charset="0"/>
              </a:rPr>
              <a:t>. </a:t>
            </a:r>
            <a:r>
              <a:rPr lang="hr-HR" b="1" dirty="0" err="1">
                <a:solidFill>
                  <a:srgbClr val="2A1A00"/>
                </a:solidFill>
                <a:latin typeface="+mj-lt"/>
                <a:cs typeface="Arial" pitchFamily="34" charset="0"/>
              </a:rPr>
              <a:t>rehab</a:t>
            </a:r>
            <a:r>
              <a:rPr lang="hr-HR" b="1" dirty="0">
                <a:solidFill>
                  <a:srgbClr val="2A1A00"/>
                </a:solidFill>
                <a:latin typeface="+mj-lt"/>
                <a:cs typeface="Arial" pitchFamily="34" charset="0"/>
              </a:rPr>
              <a:t>.</a:t>
            </a:r>
            <a:br>
              <a:rPr lang="hr-HR" b="1" dirty="0">
                <a:latin typeface="+mj-lt"/>
                <a:cs typeface="Arial" pitchFamily="34" charset="0"/>
              </a:rPr>
            </a:br>
            <a:r>
              <a:rPr lang="hr-HR" dirty="0">
                <a:solidFill>
                  <a:srgbClr val="C00000"/>
                </a:solidFill>
                <a:latin typeface="+mj-lt"/>
                <a:cs typeface="Arial" pitchFamily="34" charset="0"/>
              </a:rPr>
              <a:t>REHABILITATORICA</a:t>
            </a:r>
            <a:r>
              <a:rPr lang="hr-HR" dirty="0">
                <a:latin typeface="+mj-lt"/>
                <a:cs typeface="Arial" pitchFamily="34" charset="0"/>
              </a:rPr>
              <a:t>	</a:t>
            </a:r>
            <a:r>
              <a:rPr lang="hr-HR" i="1" dirty="0">
                <a:latin typeface="+mj-lt"/>
                <a:cs typeface="Arial" pitchFamily="34" charset="0"/>
                <a:hlinkClick r:id="rId5"/>
              </a:rPr>
              <a:t>rehabilitatorica.usz@gmail.com</a:t>
            </a:r>
            <a:r>
              <a:rPr lang="hr-HR" i="1" dirty="0">
                <a:latin typeface="+mj-lt"/>
                <a:cs typeface="Arial" pitchFamily="34" charset="0"/>
              </a:rPr>
              <a:t> </a:t>
            </a:r>
            <a:br>
              <a:rPr lang="hr-HR" i="1" dirty="0">
                <a:latin typeface="+mj-lt"/>
                <a:cs typeface="Arial" pitchFamily="34" charset="0"/>
              </a:rPr>
            </a:br>
            <a:endParaRPr lang="hr-HR" i="1" dirty="0">
              <a:latin typeface="+mj-lt"/>
              <a:cs typeface="Arial" pitchFamily="34" charset="0"/>
            </a:endParaRPr>
          </a:p>
          <a:p>
            <a:pPr>
              <a:buNone/>
            </a:pPr>
            <a:r>
              <a:rPr lang="hr-HR" dirty="0">
                <a:solidFill>
                  <a:srgbClr val="C00000"/>
                </a:solidFill>
                <a:latin typeface="+mj-lt"/>
                <a:cs typeface="Arial" pitchFamily="34" charset="0"/>
              </a:rPr>
              <a:t>PSIHOLOGINJA		</a:t>
            </a:r>
            <a:r>
              <a:rPr lang="hr-HR" b="1" dirty="0">
                <a:solidFill>
                  <a:srgbClr val="2A1A00"/>
                </a:solidFill>
                <a:latin typeface="+mj-lt"/>
                <a:cs typeface="Arial" pitchFamily="34" charset="0"/>
              </a:rPr>
              <a:t>Ivana </a:t>
            </a:r>
            <a:r>
              <a:rPr lang="hr-HR" b="1" dirty="0" err="1">
                <a:solidFill>
                  <a:srgbClr val="2A1A00"/>
                </a:solidFill>
                <a:latin typeface="+mj-lt"/>
                <a:cs typeface="Arial" pitchFamily="34" charset="0"/>
              </a:rPr>
              <a:t>Supičić</a:t>
            </a:r>
            <a:r>
              <a:rPr lang="hr-HR" b="1" dirty="0">
                <a:solidFill>
                  <a:srgbClr val="2A1A00"/>
                </a:solidFill>
                <a:latin typeface="+mj-lt"/>
                <a:cs typeface="Arial" pitchFamily="34" charset="0"/>
              </a:rPr>
              <a:t>, </a:t>
            </a:r>
            <a:r>
              <a:rPr lang="hr-HR" b="1" dirty="0" err="1">
                <a:solidFill>
                  <a:srgbClr val="2A1A00"/>
                </a:solidFill>
                <a:latin typeface="+mj-lt"/>
                <a:cs typeface="Arial" pitchFamily="34" charset="0"/>
              </a:rPr>
              <a:t>univ</a:t>
            </a:r>
            <a:r>
              <a:rPr lang="hr-HR" b="1" dirty="0">
                <a:solidFill>
                  <a:srgbClr val="2A1A00"/>
                </a:solidFill>
                <a:latin typeface="+mj-lt"/>
                <a:cs typeface="Arial" pitchFamily="34" charset="0"/>
              </a:rPr>
              <a:t>. </a:t>
            </a:r>
            <a:r>
              <a:rPr lang="hr-HR" b="1" dirty="0" err="1">
                <a:solidFill>
                  <a:srgbClr val="2A1A00"/>
                </a:solidFill>
                <a:latin typeface="+mj-lt"/>
                <a:cs typeface="Arial" pitchFamily="34" charset="0"/>
              </a:rPr>
              <a:t>mag</a:t>
            </a:r>
            <a:r>
              <a:rPr lang="hr-HR" b="1" dirty="0">
                <a:solidFill>
                  <a:srgbClr val="2A1A00"/>
                </a:solidFill>
                <a:latin typeface="+mj-lt"/>
                <a:cs typeface="Arial" pitchFamily="34" charset="0"/>
              </a:rPr>
              <a:t>. </a:t>
            </a:r>
            <a:r>
              <a:rPr lang="hr-HR" b="1" dirty="0" err="1">
                <a:solidFill>
                  <a:srgbClr val="2A1A00"/>
                </a:solidFill>
                <a:latin typeface="+mj-lt"/>
                <a:cs typeface="Arial" pitchFamily="34" charset="0"/>
              </a:rPr>
              <a:t>psych</a:t>
            </a:r>
            <a:r>
              <a:rPr lang="hr-HR" b="1" dirty="0">
                <a:solidFill>
                  <a:srgbClr val="2A1A00"/>
                </a:solidFill>
                <a:latin typeface="+mj-lt"/>
                <a:cs typeface="Arial" pitchFamily="34" charset="0"/>
              </a:rPr>
              <a:t>.</a:t>
            </a:r>
            <a:br>
              <a:rPr lang="hr-HR" dirty="0">
                <a:solidFill>
                  <a:srgbClr val="C00000"/>
                </a:solidFill>
                <a:latin typeface="+mj-lt"/>
                <a:cs typeface="Arial" pitchFamily="34" charset="0"/>
              </a:rPr>
            </a:br>
            <a:r>
              <a:rPr lang="hr-HR" dirty="0">
                <a:solidFill>
                  <a:srgbClr val="C00000"/>
                </a:solidFill>
                <a:latin typeface="+mj-lt"/>
                <a:cs typeface="Arial" pitchFamily="34" charset="0"/>
              </a:rPr>
              <a:t>				</a:t>
            </a:r>
            <a:r>
              <a:rPr lang="hr-HR" i="1" dirty="0">
                <a:solidFill>
                  <a:srgbClr val="C00000"/>
                </a:solidFill>
                <a:latin typeface="+mj-lt"/>
                <a:cs typeface="Arial" pitchFamily="34" charset="0"/>
                <a:hlinkClick r:id="rId6"/>
              </a:rPr>
              <a:t>idemo24@gmail.com</a:t>
            </a:r>
            <a:r>
              <a:rPr lang="hr-HR" i="1" dirty="0">
                <a:solidFill>
                  <a:srgbClr val="C00000"/>
                </a:solidFill>
                <a:latin typeface="+mj-lt"/>
                <a:cs typeface="Arial" pitchFamily="34" charset="0"/>
              </a:rPr>
              <a:t> </a:t>
            </a:r>
            <a:br>
              <a:rPr lang="hr-HR" i="1" dirty="0">
                <a:solidFill>
                  <a:srgbClr val="C00000"/>
                </a:solidFill>
                <a:latin typeface="+mj-lt"/>
                <a:cs typeface="Arial" pitchFamily="34" charset="0"/>
              </a:rPr>
            </a:br>
            <a:r>
              <a:rPr lang="hr-HR" dirty="0">
                <a:latin typeface="+mj-lt"/>
                <a:cs typeface="Arial" pitchFamily="34" charset="0"/>
              </a:rPr>
              <a:t>                            </a:t>
            </a:r>
          </a:p>
          <a:p>
            <a:pPr>
              <a:buNone/>
            </a:pPr>
            <a:r>
              <a:rPr lang="hr-HR" dirty="0">
                <a:solidFill>
                  <a:srgbClr val="C00000"/>
                </a:solidFill>
                <a:latin typeface="+mj-lt"/>
                <a:cs typeface="Arial" pitchFamily="34" charset="0"/>
              </a:rPr>
              <a:t>KNJIŽNIČARKA</a:t>
            </a:r>
            <a:r>
              <a:rPr lang="hr-HR" dirty="0">
                <a:latin typeface="+mj-lt"/>
                <a:cs typeface="Arial" pitchFamily="34" charset="0"/>
              </a:rPr>
              <a:t>	      	</a:t>
            </a:r>
            <a:r>
              <a:rPr lang="hr-HR" b="1" dirty="0">
                <a:solidFill>
                  <a:srgbClr val="2A1A00"/>
                </a:solidFill>
                <a:latin typeface="+mj-lt"/>
                <a:cs typeface="Arial" pitchFamily="34" charset="0"/>
              </a:rPr>
              <a:t>Zrinka Hrvoić-Dukić, prof.</a:t>
            </a:r>
            <a:endParaRPr lang="hr-HR" dirty="0">
              <a:solidFill>
                <a:srgbClr val="2A1A00"/>
              </a:solidFill>
              <a:latin typeface="+mj-lt"/>
              <a:cs typeface="Arial" pitchFamily="34" charset="0"/>
            </a:endParaRPr>
          </a:p>
          <a:p>
            <a:pPr>
              <a:buNone/>
            </a:pPr>
            <a:endParaRPr lang="hr-HR" sz="1800" dirty="0">
              <a:latin typeface="Arial" pitchFamily="34" charset="0"/>
              <a:cs typeface="Arial" pitchFamily="34" charset="0"/>
            </a:endParaRPr>
          </a:p>
          <a:p>
            <a:endParaRPr lang="hr-HR" sz="1800" dirty="0">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dirty="0"/>
              <a:t>Tko je tko u školi?</a:t>
            </a:r>
          </a:p>
        </p:txBody>
      </p:sp>
      <p:sp>
        <p:nvSpPr>
          <p:cNvPr id="3" name="Content Placeholder 2"/>
          <p:cNvSpPr>
            <a:spLocks noGrp="1"/>
          </p:cNvSpPr>
          <p:nvPr>
            <p:ph idx="1"/>
          </p:nvPr>
        </p:nvSpPr>
        <p:spPr>
          <a:xfrm>
            <a:off x="938758" y="1628800"/>
            <a:ext cx="7633742" cy="5112568"/>
          </a:xfrm>
        </p:spPr>
        <p:txBody>
          <a:bodyPr>
            <a:normAutofit/>
          </a:bodyPr>
          <a:lstStyle/>
          <a:p>
            <a:pPr>
              <a:buNone/>
            </a:pPr>
            <a:r>
              <a:rPr lang="hr-HR" dirty="0">
                <a:solidFill>
                  <a:srgbClr val="C00000"/>
                </a:solidFill>
                <a:latin typeface="+mj-lt"/>
                <a:cs typeface="Arial" pitchFamily="34" charset="0"/>
              </a:rPr>
              <a:t>TAJNICA ŠKOLE		</a:t>
            </a:r>
            <a:r>
              <a:rPr lang="hr-HR" b="1" dirty="0">
                <a:solidFill>
                  <a:srgbClr val="2A1A00"/>
                </a:solidFill>
                <a:latin typeface="+mj-lt"/>
                <a:cs typeface="Arial" pitchFamily="34" charset="0"/>
              </a:rPr>
              <a:t>Sandra </a:t>
            </a:r>
            <a:r>
              <a:rPr lang="hr-HR" b="1" dirty="0" err="1">
                <a:solidFill>
                  <a:srgbClr val="2A1A00"/>
                </a:solidFill>
                <a:latin typeface="+mj-lt"/>
                <a:cs typeface="Arial" pitchFamily="34" charset="0"/>
              </a:rPr>
              <a:t>Žugić</a:t>
            </a:r>
            <a:endParaRPr lang="hr-HR" b="1" dirty="0">
              <a:solidFill>
                <a:srgbClr val="2A1A00"/>
              </a:solidFill>
              <a:latin typeface="+mj-lt"/>
              <a:cs typeface="Arial" pitchFamily="34" charset="0"/>
            </a:endParaRPr>
          </a:p>
          <a:p>
            <a:pPr>
              <a:buNone/>
            </a:pPr>
            <a:r>
              <a:rPr lang="hr-HR" b="1" dirty="0">
                <a:solidFill>
                  <a:srgbClr val="2A1A00"/>
                </a:solidFill>
                <a:latin typeface="+mj-lt"/>
                <a:cs typeface="Arial" pitchFamily="34" charset="0"/>
              </a:rPr>
              <a:t>					 </a:t>
            </a:r>
            <a:r>
              <a:rPr lang="hr-HR" i="1" dirty="0">
                <a:solidFill>
                  <a:srgbClr val="2A1A00"/>
                </a:solidFill>
                <a:latin typeface="+mj-lt"/>
                <a:cs typeface="Arial" pitchFamily="34" charset="0"/>
                <a:hlinkClick r:id="rId2"/>
              </a:rPr>
              <a:t>sandra.zugic@skole.hr</a:t>
            </a:r>
            <a:r>
              <a:rPr lang="hr-HR" i="1" dirty="0">
                <a:solidFill>
                  <a:srgbClr val="2A1A00"/>
                </a:solidFill>
                <a:latin typeface="+mj-lt"/>
                <a:cs typeface="Arial" pitchFamily="34" charset="0"/>
              </a:rPr>
              <a:t> </a:t>
            </a:r>
            <a:br>
              <a:rPr lang="hr-HR" b="1" dirty="0">
                <a:latin typeface="+mj-lt"/>
                <a:cs typeface="Arial" pitchFamily="34" charset="0"/>
              </a:rPr>
            </a:br>
            <a:r>
              <a:rPr lang="hr-HR" b="1" dirty="0">
                <a:latin typeface="+mj-lt"/>
                <a:cs typeface="Arial" pitchFamily="34" charset="0"/>
              </a:rPr>
              <a:t>		            </a:t>
            </a:r>
            <a:r>
              <a:rPr lang="hr-HR" dirty="0">
                <a:latin typeface="+mj-lt"/>
                <a:cs typeface="Arial" pitchFamily="34" charset="0"/>
              </a:rPr>
              <a:t>	</a:t>
            </a:r>
            <a:endParaRPr lang="hr-HR" i="1" dirty="0">
              <a:latin typeface="+mj-lt"/>
              <a:cs typeface="Arial" pitchFamily="34" charset="0"/>
            </a:endParaRPr>
          </a:p>
          <a:p>
            <a:pPr>
              <a:buNone/>
            </a:pPr>
            <a:r>
              <a:rPr lang="hr-HR" dirty="0">
                <a:solidFill>
                  <a:srgbClr val="C00000"/>
                </a:solidFill>
                <a:latin typeface="+mj-lt"/>
                <a:cs typeface="Arial" pitchFamily="34" charset="0"/>
              </a:rPr>
              <a:t>ADMINISTRATORICA </a:t>
            </a:r>
            <a:r>
              <a:rPr lang="hr-HR" dirty="0">
                <a:latin typeface="+mj-lt"/>
                <a:cs typeface="Arial" pitchFamily="34" charset="0"/>
              </a:rPr>
              <a:t>       	</a:t>
            </a:r>
            <a:r>
              <a:rPr lang="hr-HR" b="1" dirty="0">
                <a:solidFill>
                  <a:srgbClr val="2A1A00"/>
                </a:solidFill>
                <a:latin typeface="+mj-lt"/>
                <a:cs typeface="Arial" pitchFamily="34" charset="0"/>
              </a:rPr>
              <a:t>Marija Petrinšak, </a:t>
            </a:r>
            <a:r>
              <a:rPr lang="hr-HR" b="1" dirty="0" err="1">
                <a:solidFill>
                  <a:srgbClr val="2A1A00"/>
                </a:solidFill>
                <a:latin typeface="+mj-lt"/>
                <a:cs typeface="Arial" pitchFamily="34" charset="0"/>
              </a:rPr>
              <a:t>struč</a:t>
            </a:r>
            <a:r>
              <a:rPr lang="hr-HR" b="1" dirty="0">
                <a:solidFill>
                  <a:srgbClr val="2A1A00"/>
                </a:solidFill>
                <a:latin typeface="+mj-lt"/>
                <a:cs typeface="Arial" pitchFamily="34" charset="0"/>
              </a:rPr>
              <a:t>. </a:t>
            </a:r>
            <a:r>
              <a:rPr lang="hr-HR" b="1" dirty="0" err="1">
                <a:solidFill>
                  <a:srgbClr val="2A1A00"/>
                </a:solidFill>
                <a:latin typeface="+mj-lt"/>
                <a:cs typeface="Arial" pitchFamily="34" charset="0"/>
              </a:rPr>
              <a:t>spec</a:t>
            </a:r>
            <a:r>
              <a:rPr lang="hr-HR" b="1" dirty="0">
                <a:solidFill>
                  <a:srgbClr val="2A1A00"/>
                </a:solidFill>
                <a:latin typeface="+mj-lt"/>
                <a:cs typeface="Arial" pitchFamily="34" charset="0"/>
              </a:rPr>
              <a:t>. </a:t>
            </a:r>
            <a:r>
              <a:rPr lang="hr-HR" b="1" dirty="0" err="1">
                <a:solidFill>
                  <a:srgbClr val="2A1A00"/>
                </a:solidFill>
                <a:latin typeface="+mj-lt"/>
                <a:cs typeface="Arial" pitchFamily="34" charset="0"/>
              </a:rPr>
              <a:t>oec</a:t>
            </a:r>
            <a:r>
              <a:rPr lang="hr-HR" b="1" dirty="0">
                <a:solidFill>
                  <a:srgbClr val="2A1A00"/>
                </a:solidFill>
                <a:latin typeface="+mj-lt"/>
                <a:cs typeface="Arial" pitchFamily="34" charset="0"/>
              </a:rPr>
              <a:t>.</a:t>
            </a:r>
          </a:p>
          <a:p>
            <a:pPr>
              <a:buNone/>
            </a:pPr>
            <a:r>
              <a:rPr lang="hr-HR" dirty="0">
                <a:solidFill>
                  <a:srgbClr val="C00000"/>
                </a:solidFill>
                <a:latin typeface="+mj-lt"/>
                <a:cs typeface="Arial" pitchFamily="34" charset="0"/>
              </a:rPr>
              <a:t>UČENIČKA REFERADA          	</a:t>
            </a:r>
            <a:r>
              <a:rPr lang="hr-HR" i="1" dirty="0">
                <a:latin typeface="+mj-lt"/>
                <a:cs typeface="Arial" pitchFamily="34" charset="0"/>
                <a:hlinkClick r:id="rId3"/>
              </a:rPr>
              <a:t>usz.referada@gmail.com</a:t>
            </a:r>
            <a:r>
              <a:rPr lang="hr-HR" i="1" dirty="0">
                <a:latin typeface="+mj-lt"/>
                <a:cs typeface="Arial" pitchFamily="34" charset="0"/>
              </a:rPr>
              <a:t> </a:t>
            </a:r>
          </a:p>
          <a:p>
            <a:pPr>
              <a:buNone/>
            </a:pPr>
            <a:endParaRPr lang="hr-HR" i="1" dirty="0">
              <a:latin typeface="+mj-lt"/>
              <a:cs typeface="Arial" pitchFamily="34" charset="0"/>
            </a:endParaRPr>
          </a:p>
          <a:p>
            <a:pPr>
              <a:buNone/>
            </a:pPr>
            <a:r>
              <a:rPr lang="hr-HR" dirty="0">
                <a:latin typeface="+mj-lt"/>
                <a:cs typeface="Arial" pitchFamily="34" charset="0"/>
              </a:rPr>
              <a:t>  </a:t>
            </a:r>
          </a:p>
          <a:p>
            <a:pPr>
              <a:buNone/>
            </a:pPr>
            <a:r>
              <a:rPr lang="hr-HR" dirty="0">
                <a:solidFill>
                  <a:srgbClr val="C00000"/>
                </a:solidFill>
                <a:latin typeface="+mj-lt"/>
                <a:cs typeface="Arial" pitchFamily="34" charset="0"/>
              </a:rPr>
              <a:t>VODITELJI SMJENE		</a:t>
            </a:r>
            <a:r>
              <a:rPr lang="hr-HR" b="1" dirty="0">
                <a:solidFill>
                  <a:srgbClr val="2A1A00"/>
                </a:solidFill>
                <a:latin typeface="+mj-lt"/>
                <a:cs typeface="Arial" pitchFamily="34" charset="0"/>
              </a:rPr>
              <a:t>Lidija Perić, prof.</a:t>
            </a:r>
            <a:br>
              <a:rPr lang="hr-HR" b="1" dirty="0">
                <a:solidFill>
                  <a:srgbClr val="2A1A00"/>
                </a:solidFill>
                <a:latin typeface="+mj-lt"/>
                <a:cs typeface="Arial" pitchFamily="34" charset="0"/>
              </a:rPr>
            </a:br>
            <a:r>
              <a:rPr lang="hr-HR" b="1" dirty="0">
                <a:solidFill>
                  <a:srgbClr val="2A1A00"/>
                </a:solidFill>
                <a:latin typeface="+mj-lt"/>
                <a:cs typeface="Arial" pitchFamily="34" charset="0"/>
              </a:rPr>
              <a:t>				Šimun Džalto, </a:t>
            </a:r>
            <a:r>
              <a:rPr lang="hr-HR" b="1" dirty="0" err="1">
                <a:solidFill>
                  <a:srgbClr val="2A1A00"/>
                </a:solidFill>
                <a:latin typeface="+mj-lt"/>
                <a:cs typeface="Arial" pitchFamily="34" charset="0"/>
              </a:rPr>
              <a:t>mag</a:t>
            </a:r>
            <a:r>
              <a:rPr lang="hr-HR" b="1" dirty="0">
                <a:solidFill>
                  <a:srgbClr val="2A1A00"/>
                </a:solidFill>
                <a:latin typeface="+mj-lt"/>
                <a:cs typeface="Arial" pitchFamily="34" charset="0"/>
              </a:rPr>
              <a:t>. </a:t>
            </a:r>
            <a:r>
              <a:rPr lang="hr-HR" b="1" dirty="0" err="1">
                <a:solidFill>
                  <a:srgbClr val="2A1A00"/>
                </a:solidFill>
                <a:latin typeface="+mj-lt"/>
                <a:cs typeface="Arial" pitchFamily="34" charset="0"/>
              </a:rPr>
              <a:t>oe</a:t>
            </a:r>
            <a:r>
              <a:rPr lang="hr-HR" b="1" dirty="0">
                <a:solidFill>
                  <a:srgbClr val="2A1A00"/>
                </a:solidFill>
                <a:latin typeface="+mj-lt"/>
                <a:cs typeface="Arial" pitchFamily="34" charset="0"/>
              </a:rPr>
              <a:t> c.</a:t>
            </a:r>
            <a:br>
              <a:rPr lang="hr-HR" b="1" dirty="0">
                <a:solidFill>
                  <a:srgbClr val="2A1A00"/>
                </a:solidFill>
                <a:latin typeface="+mj-lt"/>
                <a:cs typeface="Arial" pitchFamily="34" charset="0"/>
              </a:rPr>
            </a:br>
            <a:r>
              <a:rPr lang="hr-HR" b="1" dirty="0">
                <a:solidFill>
                  <a:srgbClr val="2A1A00"/>
                </a:solidFill>
                <a:latin typeface="+mj-lt"/>
                <a:cs typeface="Arial" pitchFamily="34" charset="0"/>
              </a:rPr>
              <a:t>				Dino Čović, </a:t>
            </a:r>
            <a:r>
              <a:rPr lang="hr-HR" b="1" dirty="0" err="1">
                <a:solidFill>
                  <a:srgbClr val="2A1A00"/>
                </a:solidFill>
                <a:latin typeface="+mj-lt"/>
                <a:cs typeface="Arial" pitchFamily="34" charset="0"/>
              </a:rPr>
              <a:t>mag</a:t>
            </a:r>
            <a:r>
              <a:rPr lang="hr-HR" b="1" dirty="0">
                <a:solidFill>
                  <a:srgbClr val="2A1A00"/>
                </a:solidFill>
                <a:latin typeface="+mj-lt"/>
                <a:cs typeface="Arial" pitchFamily="34" charset="0"/>
              </a:rPr>
              <a:t>. </a:t>
            </a:r>
            <a:r>
              <a:rPr lang="hr-HR" b="1" dirty="0" err="1">
                <a:solidFill>
                  <a:srgbClr val="2A1A00"/>
                </a:solidFill>
                <a:latin typeface="+mj-lt"/>
                <a:cs typeface="Arial" pitchFamily="34" charset="0"/>
              </a:rPr>
              <a:t>edu</a:t>
            </a:r>
            <a:r>
              <a:rPr lang="hr-HR" b="1" dirty="0">
                <a:solidFill>
                  <a:srgbClr val="2A1A00"/>
                </a:solidFill>
                <a:latin typeface="+mj-lt"/>
                <a:cs typeface="Arial" pitchFamily="34" charset="0"/>
              </a:rPr>
              <a:t>. </a:t>
            </a:r>
            <a:r>
              <a:rPr lang="hr-HR" b="1" dirty="0" err="1">
                <a:solidFill>
                  <a:srgbClr val="2A1A00"/>
                </a:solidFill>
                <a:latin typeface="+mj-lt"/>
                <a:cs typeface="Arial" pitchFamily="34" charset="0"/>
              </a:rPr>
              <a:t>soc</a:t>
            </a:r>
            <a:r>
              <a:rPr lang="hr-HR" b="1" dirty="0">
                <a:solidFill>
                  <a:srgbClr val="2A1A00"/>
                </a:solidFill>
                <a:latin typeface="+mj-lt"/>
                <a:cs typeface="Arial" pitchFamily="34" charset="0"/>
              </a:rPr>
              <a:t>.</a:t>
            </a:r>
            <a:r>
              <a:rPr lang="hr-HR" dirty="0">
                <a:solidFill>
                  <a:srgbClr val="2A1A00"/>
                </a:solidFill>
                <a:latin typeface="+mj-lt"/>
                <a:cs typeface="Arial" pitchFamily="34" charset="0"/>
              </a:rPr>
              <a:t>	</a:t>
            </a:r>
          </a:p>
          <a:p>
            <a:pPr>
              <a:buNone/>
            </a:pPr>
            <a:endParaRPr lang="hr-HR" i="1" dirty="0">
              <a:latin typeface="Arial" pitchFamily="34" charset="0"/>
              <a:cs typeface="Arial" pitchFamily="34" charset="0"/>
            </a:endParaRPr>
          </a:p>
          <a:p>
            <a:endParaRPr lang="hr-HR" dirty="0"/>
          </a:p>
        </p:txBody>
      </p:sp>
    </p:spTree>
    <p:extLst>
      <p:ext uri="{BB962C8B-B14F-4D97-AF65-F5344CB8AC3E}">
        <p14:creationId xmlns:p14="http://schemas.microsoft.com/office/powerpoint/2010/main" val="2470350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B9DA8AA-7C24-4AEB-9919-30580DAF1556}"/>
              </a:ext>
            </a:extLst>
          </p:cNvPr>
          <p:cNvSpPr>
            <a:spLocks noGrp="1"/>
          </p:cNvSpPr>
          <p:nvPr>
            <p:ph type="title"/>
          </p:nvPr>
        </p:nvSpPr>
        <p:spPr>
          <a:xfrm>
            <a:off x="827584" y="548680"/>
            <a:ext cx="7744916" cy="936104"/>
          </a:xfrm>
        </p:spPr>
        <p:txBody>
          <a:bodyPr>
            <a:noAutofit/>
          </a:bodyPr>
          <a:lstStyle/>
          <a:p>
            <a:pPr algn="ctr"/>
            <a:r>
              <a:rPr lang="hr-HR" sz="4000" dirty="0">
                <a:solidFill>
                  <a:srgbClr val="2A1A00"/>
                </a:solidFill>
                <a:cs typeface="Arial" panose="020B0604020202020204" pitchFamily="34" charset="0"/>
              </a:rPr>
              <a:t>KOMUNIKACIJA SA ŠKOLOM</a:t>
            </a:r>
            <a:endParaRPr lang="en-GB" sz="4000" dirty="0">
              <a:solidFill>
                <a:srgbClr val="2A1A00"/>
              </a:solidFill>
              <a:cs typeface="Arial" panose="020B0604020202020204" pitchFamily="34" charset="0"/>
            </a:endParaRPr>
          </a:p>
        </p:txBody>
      </p:sp>
      <p:sp>
        <p:nvSpPr>
          <p:cNvPr id="3" name="Rezervirano mjesto sadržaja 2">
            <a:extLst>
              <a:ext uri="{FF2B5EF4-FFF2-40B4-BE49-F238E27FC236}">
                <a16:creationId xmlns:a16="http://schemas.microsoft.com/office/drawing/2014/main" id="{A999475E-379A-46C3-82FC-9ECD81A76CE7}"/>
              </a:ext>
            </a:extLst>
          </p:cNvPr>
          <p:cNvSpPr>
            <a:spLocks noGrp="1"/>
          </p:cNvSpPr>
          <p:nvPr>
            <p:ph idx="1"/>
          </p:nvPr>
        </p:nvSpPr>
        <p:spPr>
          <a:xfrm>
            <a:off x="250811" y="1700808"/>
            <a:ext cx="8892480" cy="4525963"/>
          </a:xfrm>
        </p:spPr>
        <p:txBody>
          <a:bodyPr>
            <a:normAutofit lnSpcReduction="10000"/>
          </a:bodyPr>
          <a:lstStyle/>
          <a:p>
            <a:pPr algn="ctr"/>
            <a:r>
              <a:rPr lang="en-GB" dirty="0">
                <a:latin typeface="+mj-lt"/>
                <a:cs typeface="Arial" panose="020B0604020202020204" pitchFamily="34" charset="0"/>
                <a:hlinkClick r:id="rId2"/>
              </a:rPr>
              <a:t>https://upravnaskolazagreb.hr/</a:t>
            </a:r>
            <a:endParaRPr lang="en-GB" dirty="0">
              <a:latin typeface="+mj-lt"/>
              <a:cs typeface="Arial" panose="020B0604020202020204" pitchFamily="34" charset="0"/>
            </a:endParaRPr>
          </a:p>
          <a:p>
            <a:pPr algn="ctr"/>
            <a:r>
              <a:rPr lang="en-GB" dirty="0">
                <a:solidFill>
                  <a:srgbClr val="2A1A00"/>
                </a:solidFill>
                <a:latin typeface="+mj-lt"/>
                <a:cs typeface="Arial" panose="020B0604020202020204" pitchFamily="34" charset="0"/>
              </a:rPr>
              <a:t>e-mail: </a:t>
            </a:r>
            <a:br>
              <a:rPr lang="hr-HR" dirty="0">
                <a:latin typeface="+mj-lt"/>
                <a:cs typeface="Arial" panose="020B0604020202020204" pitchFamily="34" charset="0"/>
              </a:rPr>
            </a:br>
            <a:r>
              <a:rPr lang="en-GB" sz="2800" dirty="0">
                <a:latin typeface="+mj-lt"/>
                <a:cs typeface="Arial" panose="020B0604020202020204" pitchFamily="34" charset="0"/>
                <a:hlinkClick r:id="rId3"/>
              </a:rPr>
              <a:t>ured@ss-upravnaskolazagreb-zg.skole.hr</a:t>
            </a:r>
            <a:endParaRPr lang="hr-HR" sz="2800" dirty="0">
              <a:latin typeface="+mj-lt"/>
              <a:cs typeface="Arial" panose="020B0604020202020204" pitchFamily="34" charset="0"/>
            </a:endParaRPr>
          </a:p>
          <a:p>
            <a:pPr algn="ctr"/>
            <a:r>
              <a:rPr lang="hr-HR" dirty="0" err="1">
                <a:solidFill>
                  <a:srgbClr val="2A1A00"/>
                </a:solidFill>
                <a:latin typeface="+mj-lt"/>
                <a:cs typeface="Arial" panose="020B0604020202020204" pitchFamily="34" charset="0"/>
              </a:rPr>
              <a:t>Instagram</a:t>
            </a:r>
            <a:r>
              <a:rPr lang="hr-HR" dirty="0">
                <a:solidFill>
                  <a:srgbClr val="2A1A00"/>
                </a:solidFill>
                <a:latin typeface="+mj-lt"/>
                <a:cs typeface="Arial" panose="020B0604020202020204" pitchFamily="34" charset="0"/>
              </a:rPr>
              <a:t>:</a:t>
            </a:r>
            <a:r>
              <a:rPr lang="hr-HR" dirty="0">
                <a:latin typeface="+mj-lt"/>
                <a:cs typeface="Arial" panose="020B0604020202020204" pitchFamily="34" charset="0"/>
              </a:rPr>
              <a:t> </a:t>
            </a:r>
            <a:r>
              <a:rPr lang="hr-HR" sz="2200" dirty="0">
                <a:latin typeface="+mj-lt"/>
                <a:cs typeface="Arial" panose="020B0604020202020204" pitchFamily="34" charset="0"/>
                <a:hlinkClick r:id="rId4"/>
              </a:rPr>
              <a:t>https://instagram.com/upravnaskolazagreb?igshid=YmMyMTA2M2Y</a:t>
            </a:r>
            <a:r>
              <a:rPr lang="hr-HR" sz="2200" dirty="0">
                <a:latin typeface="+mj-lt"/>
                <a:cs typeface="Arial" panose="020B0604020202020204" pitchFamily="34" charset="0"/>
              </a:rPr>
              <a:t> </a:t>
            </a:r>
          </a:p>
          <a:p>
            <a:pPr algn="ctr"/>
            <a:r>
              <a:rPr lang="hr-HR" dirty="0">
                <a:solidFill>
                  <a:srgbClr val="2A1A00"/>
                </a:solidFill>
                <a:latin typeface="+mj-lt"/>
                <a:cs typeface="Arial" panose="020B0604020202020204" pitchFamily="34" charset="0"/>
              </a:rPr>
              <a:t>Tik tok: </a:t>
            </a:r>
            <a:br>
              <a:rPr lang="hr-HR" dirty="0">
                <a:latin typeface="+mj-lt"/>
                <a:cs typeface="Arial" panose="020B0604020202020204" pitchFamily="34" charset="0"/>
              </a:rPr>
            </a:br>
            <a:r>
              <a:rPr lang="hr-HR" sz="2200" dirty="0">
                <a:latin typeface="+mj-lt"/>
                <a:cs typeface="Arial" panose="020B0604020202020204" pitchFamily="34" charset="0"/>
                <a:hlinkClick r:id="rId5"/>
              </a:rPr>
              <a:t>https://www.tiktok.com/discover/upravna-skola-zagreb</a:t>
            </a:r>
            <a:r>
              <a:rPr lang="hr-HR" sz="2200" dirty="0">
                <a:latin typeface="+mj-lt"/>
                <a:cs typeface="Arial" panose="020B0604020202020204" pitchFamily="34" charset="0"/>
              </a:rPr>
              <a:t> </a:t>
            </a:r>
          </a:p>
          <a:p>
            <a:pPr algn="ctr"/>
            <a:r>
              <a:rPr lang="hr-HR" dirty="0">
                <a:solidFill>
                  <a:srgbClr val="2A1A00"/>
                </a:solidFill>
                <a:latin typeface="+mj-lt"/>
                <a:cs typeface="Arial" panose="020B0604020202020204" pitchFamily="34" charset="0"/>
              </a:rPr>
              <a:t>Telefoni:</a:t>
            </a:r>
            <a:endParaRPr lang="hr-HR" sz="1800" b="1" dirty="0">
              <a:solidFill>
                <a:srgbClr val="2A1A00"/>
              </a:solidFill>
              <a:latin typeface="+mj-lt"/>
              <a:cs typeface="Arial" pitchFamily="34" charset="0"/>
            </a:endParaRPr>
          </a:p>
          <a:p>
            <a:pPr lvl="0">
              <a:buNone/>
            </a:pPr>
            <a:r>
              <a:rPr lang="hr-HR" sz="1800" dirty="0">
                <a:solidFill>
                  <a:srgbClr val="2A1A00"/>
                </a:solidFill>
                <a:latin typeface="+mj-lt"/>
                <a:cs typeface="Arial" pitchFamily="34" charset="0"/>
              </a:rPr>
              <a:t>		ZBORNICA i STRUČNA SLUŽBA	           	</a:t>
            </a:r>
            <a:r>
              <a:rPr lang="hr-HR" sz="1800" b="1" dirty="0">
                <a:solidFill>
                  <a:srgbClr val="2A1A00"/>
                </a:solidFill>
                <a:latin typeface="+mj-lt"/>
                <a:cs typeface="Arial" pitchFamily="34" charset="0"/>
              </a:rPr>
              <a:t>48-30-773</a:t>
            </a:r>
            <a:endParaRPr lang="hr-HR" sz="1800" dirty="0">
              <a:solidFill>
                <a:srgbClr val="2A1A00"/>
              </a:solidFill>
              <a:latin typeface="+mj-lt"/>
              <a:cs typeface="Arial" pitchFamily="34" charset="0"/>
            </a:endParaRPr>
          </a:p>
          <a:p>
            <a:pPr lvl="0">
              <a:buNone/>
            </a:pPr>
            <a:r>
              <a:rPr lang="hr-HR" sz="1800" dirty="0">
                <a:solidFill>
                  <a:srgbClr val="2A1A00"/>
                </a:solidFill>
                <a:latin typeface="+mj-lt"/>
                <a:cs typeface="Arial" pitchFamily="34" charset="0"/>
              </a:rPr>
              <a:t>		RAVNATELJICA				</a:t>
            </a:r>
            <a:r>
              <a:rPr lang="hr-HR" sz="1800" b="1" dirty="0">
                <a:solidFill>
                  <a:srgbClr val="2A1A00"/>
                </a:solidFill>
                <a:latin typeface="+mj-lt"/>
                <a:cs typeface="Arial" pitchFamily="34" charset="0"/>
              </a:rPr>
              <a:t>48-30-772</a:t>
            </a:r>
            <a:endParaRPr lang="hr-HR" sz="1800" dirty="0">
              <a:solidFill>
                <a:srgbClr val="2A1A00"/>
              </a:solidFill>
              <a:latin typeface="+mj-lt"/>
              <a:cs typeface="Arial" pitchFamily="34" charset="0"/>
            </a:endParaRPr>
          </a:p>
          <a:p>
            <a:pPr lvl="0">
              <a:buNone/>
            </a:pPr>
            <a:r>
              <a:rPr lang="hr-HR" sz="1800" dirty="0">
                <a:solidFill>
                  <a:srgbClr val="2A1A00"/>
                </a:solidFill>
                <a:latin typeface="+mj-lt"/>
                <a:cs typeface="Arial" pitchFamily="34" charset="0"/>
              </a:rPr>
              <a:t>		UČENIČKA REFERADA I TAJNIŠTVO	</a:t>
            </a:r>
            <a:r>
              <a:rPr lang="hr-HR" sz="1800" b="1" dirty="0">
                <a:solidFill>
                  <a:srgbClr val="2A1A00"/>
                </a:solidFill>
                <a:latin typeface="+mj-lt"/>
                <a:cs typeface="Arial" pitchFamily="34" charset="0"/>
              </a:rPr>
              <a:t>48-30-774</a:t>
            </a:r>
          </a:p>
          <a:p>
            <a:pPr lvl="0">
              <a:buNone/>
            </a:pPr>
            <a:r>
              <a:rPr lang="hr-HR" sz="1800" dirty="0">
                <a:solidFill>
                  <a:srgbClr val="2A1A00"/>
                </a:solidFill>
                <a:latin typeface="+mj-lt"/>
                <a:cs typeface="Arial" pitchFamily="34" charset="0"/>
              </a:rPr>
              <a:t>		MOBITEL (ZBORNICA)			</a:t>
            </a:r>
            <a:r>
              <a:rPr lang="hr-HR" sz="1800" b="1" dirty="0">
                <a:solidFill>
                  <a:srgbClr val="2A1A00"/>
                </a:solidFill>
                <a:latin typeface="+mj-lt"/>
                <a:cs typeface="Arial" pitchFamily="34" charset="0"/>
              </a:rPr>
              <a:t>099-2644-115</a:t>
            </a:r>
          </a:p>
          <a:p>
            <a:pPr marL="0" indent="0">
              <a:buNone/>
            </a:pPr>
            <a:endParaRPr lang="en-GB" dirty="0">
              <a:latin typeface="+mj-lt"/>
            </a:endParaRPr>
          </a:p>
          <a:p>
            <a:pPr marL="0" indent="0">
              <a:buNone/>
            </a:pPr>
            <a:endParaRPr lang="en-GB" dirty="0">
              <a:latin typeface="+mj-lt"/>
            </a:endParaRPr>
          </a:p>
        </p:txBody>
      </p:sp>
    </p:spTree>
    <p:extLst>
      <p:ext uri="{BB962C8B-B14F-4D97-AF65-F5344CB8AC3E}">
        <p14:creationId xmlns:p14="http://schemas.microsoft.com/office/powerpoint/2010/main" val="2242831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938758" y="382385"/>
            <a:ext cx="7633742" cy="1030391"/>
          </a:xfrm>
        </p:spPr>
        <p:txBody>
          <a:bodyPr>
            <a:normAutofit/>
          </a:bodyPr>
          <a:lstStyle/>
          <a:p>
            <a:pPr algn="ctr"/>
            <a:r>
              <a:rPr lang="hr-HR" sz="4000" dirty="0">
                <a:solidFill>
                  <a:srgbClr val="2A1A00"/>
                </a:solidFill>
                <a:cs typeface="Arial" panose="020B0604020202020204" pitchFamily="34" charset="0"/>
              </a:rPr>
              <a:t>KNJIŽNICA I UČENIČKA REFERADA</a:t>
            </a:r>
          </a:p>
        </p:txBody>
      </p:sp>
      <p:sp>
        <p:nvSpPr>
          <p:cNvPr id="3" name="Rezervirano mjesto sadržaja 2"/>
          <p:cNvSpPr>
            <a:spLocks noGrp="1"/>
          </p:cNvSpPr>
          <p:nvPr>
            <p:ph idx="1"/>
          </p:nvPr>
        </p:nvSpPr>
        <p:spPr>
          <a:xfrm>
            <a:off x="881608" y="1124744"/>
            <a:ext cx="7748042" cy="5134847"/>
          </a:xfrm>
        </p:spPr>
        <p:txBody>
          <a:bodyPr>
            <a:normAutofit fontScale="92500" lnSpcReduction="20000"/>
          </a:bodyPr>
          <a:lstStyle/>
          <a:p>
            <a:pPr>
              <a:buNone/>
            </a:pPr>
            <a:endParaRPr lang="hr-HR" b="1" dirty="0">
              <a:latin typeface="Arial" pitchFamily="34" charset="0"/>
              <a:cs typeface="Arial" pitchFamily="34" charset="0"/>
            </a:endParaRPr>
          </a:p>
          <a:p>
            <a:pPr algn="ctr">
              <a:buNone/>
            </a:pPr>
            <a:r>
              <a:rPr lang="hr-HR" sz="3000" dirty="0">
                <a:solidFill>
                  <a:srgbClr val="C00000"/>
                </a:solidFill>
                <a:latin typeface="+mj-lt"/>
                <a:cs typeface="Arial" pitchFamily="34" charset="0"/>
              </a:rPr>
              <a:t>RADNO VRIJEME ŠKOLSKE KNJIŽNICE </a:t>
            </a:r>
          </a:p>
          <a:p>
            <a:pPr>
              <a:buNone/>
            </a:pPr>
            <a:r>
              <a:rPr lang="hr-HR" sz="2200" dirty="0">
                <a:latin typeface="+mj-lt"/>
                <a:cs typeface="Arial" pitchFamily="34" charset="0"/>
              </a:rPr>
              <a:t>	</a:t>
            </a:r>
            <a:r>
              <a:rPr lang="hr-HR" sz="2200" dirty="0">
                <a:solidFill>
                  <a:srgbClr val="2A1A00"/>
                </a:solidFill>
                <a:latin typeface="+mj-lt"/>
                <a:cs typeface="Arial" pitchFamily="34" charset="0"/>
              </a:rPr>
              <a:t>ponedjeljak, srijeda	-      od 13 do 19 sati</a:t>
            </a:r>
          </a:p>
          <a:p>
            <a:pPr>
              <a:buNone/>
            </a:pPr>
            <a:r>
              <a:rPr lang="hr-HR" sz="2200" dirty="0">
                <a:solidFill>
                  <a:srgbClr val="2A1A00"/>
                </a:solidFill>
                <a:latin typeface="+mj-lt"/>
                <a:cs typeface="Arial" pitchFamily="34" charset="0"/>
              </a:rPr>
              <a:t>	utorak, četvrtak, petak    -      od   8 do 14 sati</a:t>
            </a:r>
            <a:r>
              <a:rPr lang="hr-HR" sz="2200" b="1" dirty="0">
                <a:solidFill>
                  <a:srgbClr val="2A1A00"/>
                </a:solidFill>
                <a:latin typeface="+mj-lt"/>
                <a:cs typeface="Arial" pitchFamily="34" charset="0"/>
              </a:rPr>
              <a:t> </a:t>
            </a:r>
          </a:p>
          <a:p>
            <a:pPr>
              <a:buNone/>
            </a:pPr>
            <a:r>
              <a:rPr lang="hr-HR" sz="2200" dirty="0">
                <a:latin typeface="+mj-lt"/>
                <a:cs typeface="Arial" pitchFamily="34" charset="0"/>
              </a:rPr>
              <a:t> </a:t>
            </a:r>
          </a:p>
          <a:p>
            <a:pPr algn="ctr">
              <a:buNone/>
            </a:pPr>
            <a:r>
              <a:rPr lang="hr-HR" sz="3000" dirty="0">
                <a:solidFill>
                  <a:srgbClr val="C00000"/>
                </a:solidFill>
                <a:latin typeface="+mj-lt"/>
                <a:cs typeface="Arial" pitchFamily="34" charset="0"/>
              </a:rPr>
              <a:t>UČENIČKA REFERADA</a:t>
            </a:r>
          </a:p>
          <a:p>
            <a:pPr>
              <a:buNone/>
            </a:pPr>
            <a:r>
              <a:rPr lang="hr-HR" sz="2200" dirty="0">
                <a:latin typeface="+mj-lt"/>
                <a:cs typeface="Arial" pitchFamily="34" charset="0"/>
              </a:rPr>
              <a:t>	</a:t>
            </a:r>
            <a:r>
              <a:rPr lang="hr-HR" sz="2200" dirty="0">
                <a:solidFill>
                  <a:srgbClr val="2A1A00"/>
                </a:solidFill>
                <a:latin typeface="+mj-lt"/>
                <a:cs typeface="Arial" pitchFamily="34" charset="0"/>
              </a:rPr>
              <a:t>Učenička referada nalazi se na II. katu</a:t>
            </a:r>
          </a:p>
          <a:p>
            <a:pPr>
              <a:buNone/>
            </a:pPr>
            <a:r>
              <a:rPr lang="hr-HR" sz="2200" dirty="0">
                <a:solidFill>
                  <a:srgbClr val="2A1A00"/>
                </a:solidFill>
                <a:latin typeface="+mj-lt"/>
                <a:cs typeface="Arial" pitchFamily="34" charset="0"/>
              </a:rPr>
              <a:t>	Učenicima se u referadi izdaju potvrde :</a:t>
            </a:r>
            <a:br>
              <a:rPr lang="hr-HR" sz="2200" dirty="0">
                <a:solidFill>
                  <a:srgbClr val="2A1A00"/>
                </a:solidFill>
                <a:latin typeface="+mj-lt"/>
                <a:cs typeface="Arial" pitchFamily="34" charset="0"/>
              </a:rPr>
            </a:br>
            <a:r>
              <a:rPr lang="hr-HR" sz="2200" dirty="0">
                <a:solidFill>
                  <a:srgbClr val="2A1A00"/>
                </a:solidFill>
                <a:latin typeface="+mj-lt"/>
                <a:cs typeface="Arial" pitchFamily="34" charset="0"/>
              </a:rPr>
              <a:t>- </a:t>
            </a:r>
            <a:r>
              <a:rPr lang="hr-HR" sz="2200" dirty="0">
                <a:solidFill>
                  <a:srgbClr val="C00000"/>
                </a:solidFill>
                <a:latin typeface="+mj-lt"/>
                <a:cs typeface="Arial" pitchFamily="34" charset="0"/>
              </a:rPr>
              <a:t>ponedjeljkom, utorkom, četvrtkom i petkom od 7.30 do 10.45 i </a:t>
            </a:r>
          </a:p>
          <a:p>
            <a:pPr>
              <a:buNone/>
            </a:pPr>
            <a:r>
              <a:rPr lang="hr-HR" sz="2200" dirty="0">
                <a:solidFill>
                  <a:srgbClr val="C00000"/>
                </a:solidFill>
                <a:latin typeface="+mj-lt"/>
                <a:cs typeface="Arial" pitchFamily="34" charset="0"/>
              </a:rPr>
              <a:t>                                                                                                              od 13.00 do 15 sati</a:t>
            </a:r>
            <a:br>
              <a:rPr lang="hr-HR" sz="2200" dirty="0">
                <a:solidFill>
                  <a:srgbClr val="2A1A00"/>
                </a:solidFill>
                <a:latin typeface="+mj-lt"/>
                <a:cs typeface="Arial" pitchFamily="34" charset="0"/>
              </a:rPr>
            </a:br>
            <a:r>
              <a:rPr lang="hr-HR" sz="2200" dirty="0">
                <a:solidFill>
                  <a:srgbClr val="2A1A00"/>
                </a:solidFill>
                <a:latin typeface="+mj-lt"/>
                <a:cs typeface="Arial" pitchFamily="34" charset="0"/>
              </a:rPr>
              <a:t>- </a:t>
            </a:r>
            <a:r>
              <a:rPr lang="hr-HR" sz="2200" dirty="0">
                <a:solidFill>
                  <a:srgbClr val="C00000"/>
                </a:solidFill>
                <a:latin typeface="+mj-lt"/>
                <a:cs typeface="Arial" pitchFamily="34" charset="0"/>
              </a:rPr>
              <a:t>srijedom od 12.25 do 16.45 sati</a:t>
            </a:r>
          </a:p>
          <a:p>
            <a:pPr>
              <a:buNone/>
            </a:pPr>
            <a:r>
              <a:rPr lang="hr-HR" sz="2200" dirty="0">
                <a:solidFill>
                  <a:srgbClr val="2A1A00"/>
                </a:solidFill>
                <a:latin typeface="+mj-lt"/>
                <a:cs typeface="Arial" pitchFamily="34" charset="0"/>
              </a:rPr>
              <a:t>	Potvrde za socijalno osiguranje, dječji doplatak, mjesečne i godišnje karte za prijevoz možete zatražiti i na mail: </a:t>
            </a:r>
            <a:r>
              <a:rPr lang="hr-HR" sz="2200" b="1" dirty="0" err="1">
                <a:solidFill>
                  <a:srgbClr val="2A1A00"/>
                </a:solidFill>
                <a:latin typeface="+mj-lt"/>
                <a:cs typeface="Arial" pitchFamily="34" charset="0"/>
              </a:rPr>
              <a:t>usz.referada</a:t>
            </a:r>
            <a:r>
              <a:rPr lang="hr-HR" sz="2200" b="1" dirty="0">
                <a:solidFill>
                  <a:srgbClr val="2A1A00"/>
                </a:solidFill>
                <a:latin typeface="+mj-lt"/>
                <a:cs typeface="Arial" pitchFamily="34" charset="0"/>
              </a:rPr>
              <a:t>@</a:t>
            </a:r>
            <a:r>
              <a:rPr lang="hr-HR" sz="2200" b="1" dirty="0" err="1">
                <a:solidFill>
                  <a:srgbClr val="2A1A00"/>
                </a:solidFill>
                <a:latin typeface="+mj-lt"/>
                <a:cs typeface="Arial" pitchFamily="34" charset="0"/>
              </a:rPr>
              <a:t>gmail.com</a:t>
            </a:r>
            <a:r>
              <a:rPr lang="hr-HR" sz="2200" dirty="0">
                <a:solidFill>
                  <a:srgbClr val="2A1A00"/>
                </a:solidFill>
                <a:latin typeface="+mj-lt"/>
                <a:cs typeface="Arial" pitchFamily="34" charset="0"/>
              </a:rPr>
              <a:t> te podići u učeničkoj referadi.</a:t>
            </a:r>
          </a:p>
          <a:p>
            <a:endParaRPr lang="hr-H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938758" y="382385"/>
            <a:ext cx="7748042" cy="886375"/>
          </a:xfrm>
        </p:spPr>
        <p:txBody>
          <a:bodyPr>
            <a:normAutofit/>
          </a:bodyPr>
          <a:lstStyle/>
          <a:p>
            <a:pPr algn="ctr"/>
            <a:r>
              <a:rPr lang="hr-HR" sz="4400" dirty="0">
                <a:solidFill>
                  <a:srgbClr val="2A1A00"/>
                </a:solidFill>
                <a:cs typeface="Arial" panose="020B0604020202020204" pitchFamily="34" charset="0"/>
              </a:rPr>
              <a:t>OBRAZOVNA RAZDOBLJA</a:t>
            </a:r>
          </a:p>
        </p:txBody>
      </p:sp>
      <p:sp>
        <p:nvSpPr>
          <p:cNvPr id="3" name="Rezervirano mjesto sadržaja 2"/>
          <p:cNvSpPr>
            <a:spLocks noGrp="1"/>
          </p:cNvSpPr>
          <p:nvPr>
            <p:ph idx="1"/>
          </p:nvPr>
        </p:nvSpPr>
        <p:spPr>
          <a:xfrm>
            <a:off x="457200" y="1412776"/>
            <a:ext cx="8229600" cy="5184576"/>
          </a:xfrm>
        </p:spPr>
        <p:txBody>
          <a:bodyPr>
            <a:normAutofit fontScale="55000" lnSpcReduction="20000"/>
          </a:bodyPr>
          <a:lstStyle/>
          <a:p>
            <a:pPr algn="ctr">
              <a:buNone/>
            </a:pPr>
            <a:r>
              <a:rPr lang="hr-HR" sz="4400" dirty="0">
                <a:solidFill>
                  <a:srgbClr val="2A1A00"/>
                </a:solidFill>
                <a:latin typeface="+mj-lt"/>
                <a:cs typeface="Arial" panose="020B0604020202020204" pitchFamily="34" charset="0"/>
              </a:rPr>
              <a:t>Nastavna godina 2026./2027. podijeljena je u dva polugodišta.</a:t>
            </a:r>
          </a:p>
          <a:p>
            <a:pPr algn="ctr">
              <a:buNone/>
            </a:pPr>
            <a:endParaRPr lang="hr-HR" sz="4400" dirty="0">
              <a:latin typeface="+mj-lt"/>
              <a:cs typeface="Arial" panose="020B0604020202020204" pitchFamily="34" charset="0"/>
            </a:endParaRPr>
          </a:p>
          <a:p>
            <a:pPr algn="ctr">
              <a:buNone/>
            </a:pPr>
            <a:r>
              <a:rPr lang="hr-HR" sz="4400" dirty="0">
                <a:solidFill>
                  <a:srgbClr val="C00000"/>
                </a:solidFill>
                <a:latin typeface="+mj-lt"/>
                <a:cs typeface="Arial" panose="020B0604020202020204" pitchFamily="34" charset="0"/>
              </a:rPr>
              <a:t>PRVO POLUGODIŠTE </a:t>
            </a:r>
            <a:r>
              <a:rPr lang="hr-HR" sz="4400" dirty="0">
                <a:solidFill>
                  <a:srgbClr val="2A1A00"/>
                </a:solidFill>
                <a:latin typeface="+mj-lt"/>
                <a:cs typeface="Arial" panose="020B0604020202020204" pitchFamily="34" charset="0"/>
              </a:rPr>
              <a:t>od  7.9.2026. do 23.12.2026.</a:t>
            </a:r>
          </a:p>
          <a:p>
            <a:pPr algn="ctr">
              <a:buNone/>
            </a:pPr>
            <a:r>
              <a:rPr lang="hr-HR" sz="4400" b="1" dirty="0">
                <a:solidFill>
                  <a:srgbClr val="2A1A00"/>
                </a:solidFill>
                <a:latin typeface="+mj-lt"/>
                <a:cs typeface="Arial" panose="020B0604020202020204" pitchFamily="34" charset="0"/>
              </a:rPr>
              <a:t>zimski odmor- prvi dio</a:t>
            </a:r>
            <a:endParaRPr lang="hr-HR" sz="4400" dirty="0">
              <a:solidFill>
                <a:srgbClr val="2A1A00"/>
              </a:solidFill>
              <a:latin typeface="+mj-lt"/>
              <a:cs typeface="Arial" panose="020B0604020202020204" pitchFamily="34" charset="0"/>
            </a:endParaRPr>
          </a:p>
          <a:p>
            <a:pPr algn="ctr">
              <a:buNone/>
            </a:pPr>
            <a:r>
              <a:rPr lang="hr-HR" sz="4400" dirty="0">
                <a:solidFill>
                  <a:srgbClr val="2A1A00"/>
                </a:solidFill>
                <a:latin typeface="+mj-lt"/>
                <a:cs typeface="Arial" panose="020B0604020202020204" pitchFamily="34" charset="0"/>
              </a:rPr>
              <a:t>od  24.12.2026. do 5.1.2026. </a:t>
            </a:r>
          </a:p>
          <a:p>
            <a:pPr algn="ctr">
              <a:buNone/>
            </a:pPr>
            <a:endParaRPr lang="hr-HR" sz="4400" b="1" dirty="0">
              <a:latin typeface="+mj-lt"/>
              <a:cs typeface="Arial" panose="020B0604020202020204" pitchFamily="34" charset="0"/>
            </a:endParaRPr>
          </a:p>
          <a:p>
            <a:pPr algn="ctr">
              <a:buNone/>
            </a:pPr>
            <a:r>
              <a:rPr lang="hr-HR" sz="4400" dirty="0">
                <a:solidFill>
                  <a:srgbClr val="C00000"/>
                </a:solidFill>
                <a:latin typeface="+mj-lt"/>
                <a:cs typeface="Arial" panose="020B0604020202020204" pitchFamily="34" charset="0"/>
              </a:rPr>
              <a:t>DRUGO POLUGODIŠTE </a:t>
            </a:r>
            <a:r>
              <a:rPr lang="hr-HR" sz="4400" dirty="0">
                <a:solidFill>
                  <a:srgbClr val="2A1A00"/>
                </a:solidFill>
                <a:latin typeface="+mj-lt"/>
                <a:cs typeface="Arial" panose="020B0604020202020204" pitchFamily="34" charset="0"/>
              </a:rPr>
              <a:t>od  7.1.2027. do 15.6.2027.</a:t>
            </a:r>
          </a:p>
          <a:p>
            <a:pPr algn="ctr">
              <a:buNone/>
            </a:pPr>
            <a:r>
              <a:rPr lang="hr-HR" sz="4400" b="1" dirty="0">
                <a:solidFill>
                  <a:srgbClr val="2A1A00"/>
                </a:solidFill>
                <a:latin typeface="+mj-lt"/>
                <a:cs typeface="Arial" panose="020B0604020202020204" pitchFamily="34" charset="0"/>
              </a:rPr>
              <a:t>zimski odmor- drugi dio</a:t>
            </a:r>
            <a:endParaRPr lang="hr-HR" sz="4400" dirty="0">
              <a:solidFill>
                <a:srgbClr val="2A1A00"/>
              </a:solidFill>
              <a:latin typeface="+mj-lt"/>
              <a:cs typeface="Arial" panose="020B0604020202020204" pitchFamily="34" charset="0"/>
            </a:endParaRPr>
          </a:p>
          <a:p>
            <a:pPr algn="ctr">
              <a:buNone/>
            </a:pPr>
            <a:r>
              <a:rPr lang="hr-HR" sz="4400" dirty="0">
                <a:solidFill>
                  <a:srgbClr val="2A1A00"/>
                </a:solidFill>
                <a:latin typeface="+mj-lt"/>
                <a:cs typeface="Arial" panose="020B0604020202020204" pitchFamily="34" charset="0"/>
              </a:rPr>
              <a:t>od  22.2.2027. do 26.2.2027.</a:t>
            </a:r>
          </a:p>
          <a:p>
            <a:pPr algn="ctr">
              <a:buNone/>
            </a:pPr>
            <a:r>
              <a:rPr lang="hr-HR" sz="4400" b="1" dirty="0">
                <a:solidFill>
                  <a:srgbClr val="2A1A00"/>
                </a:solidFill>
                <a:latin typeface="+mj-lt"/>
                <a:cs typeface="Arial" panose="020B0604020202020204" pitchFamily="34" charset="0"/>
              </a:rPr>
              <a:t>proljetni odmor</a:t>
            </a:r>
            <a:endParaRPr lang="hr-HR" sz="4400" dirty="0">
              <a:solidFill>
                <a:srgbClr val="2A1A00"/>
              </a:solidFill>
              <a:latin typeface="+mj-lt"/>
              <a:cs typeface="Arial" panose="020B0604020202020204" pitchFamily="34" charset="0"/>
            </a:endParaRPr>
          </a:p>
          <a:p>
            <a:pPr algn="ctr">
              <a:buNone/>
            </a:pPr>
            <a:r>
              <a:rPr lang="hr-HR" sz="4400" dirty="0">
                <a:solidFill>
                  <a:srgbClr val="2A1A00"/>
                </a:solidFill>
                <a:latin typeface="+mj-lt"/>
                <a:cs typeface="Arial" panose="020B0604020202020204" pitchFamily="34" charset="0"/>
              </a:rPr>
              <a:t>od  25.3.2027. do 2.4.2027.</a:t>
            </a:r>
          </a:p>
          <a:p>
            <a:pPr>
              <a:buNone/>
            </a:pPr>
            <a:r>
              <a:rPr lang="hr-HR" i="1" dirty="0">
                <a:solidFill>
                  <a:srgbClr val="2A1A00"/>
                </a:solidFill>
                <a:latin typeface="+mj-lt"/>
              </a:rPr>
              <a:t> </a:t>
            </a:r>
            <a:endParaRPr lang="hr-HR" dirty="0">
              <a:solidFill>
                <a:srgbClr val="2A1A00"/>
              </a:solidFill>
              <a:latin typeface="+mj-lt"/>
            </a:endParaRPr>
          </a:p>
          <a:p>
            <a:endParaRPr lang="hr-H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958383"/>
          </a:xfrm>
        </p:spPr>
        <p:txBody>
          <a:bodyPr>
            <a:normAutofit/>
          </a:bodyPr>
          <a:lstStyle/>
          <a:p>
            <a:pPr algn="ctr"/>
            <a:r>
              <a:rPr lang="hr-HR" sz="4800" dirty="0"/>
              <a:t>Opće-obrazovni predmeti </a:t>
            </a:r>
          </a:p>
        </p:txBody>
      </p:sp>
      <p:sp>
        <p:nvSpPr>
          <p:cNvPr id="3" name="Content Placeholder 2"/>
          <p:cNvSpPr>
            <a:spLocks noGrp="1"/>
          </p:cNvSpPr>
          <p:nvPr>
            <p:ph idx="1"/>
          </p:nvPr>
        </p:nvSpPr>
        <p:spPr>
          <a:xfrm>
            <a:off x="938758" y="1700808"/>
            <a:ext cx="7633742" cy="4178785"/>
          </a:xfrm>
        </p:spPr>
        <p:txBody>
          <a:bodyPr>
            <a:normAutofit lnSpcReduction="10000"/>
          </a:bodyPr>
          <a:lstStyle/>
          <a:p>
            <a:r>
              <a:rPr lang="hr-HR" sz="2800" dirty="0">
                <a:solidFill>
                  <a:srgbClr val="2A1A00"/>
                </a:solidFill>
                <a:latin typeface="+mj-lt"/>
              </a:rPr>
              <a:t>hrvatski jezik</a:t>
            </a:r>
          </a:p>
          <a:p>
            <a:r>
              <a:rPr lang="hr-HR" sz="2800" dirty="0">
                <a:solidFill>
                  <a:srgbClr val="2A1A00"/>
                </a:solidFill>
                <a:latin typeface="+mj-lt"/>
              </a:rPr>
              <a:t>prvi strani jezik</a:t>
            </a:r>
          </a:p>
          <a:p>
            <a:r>
              <a:rPr lang="hr-HR" sz="2800" dirty="0">
                <a:solidFill>
                  <a:srgbClr val="2A1A00"/>
                </a:solidFill>
                <a:latin typeface="+mj-lt"/>
              </a:rPr>
              <a:t>matematika</a:t>
            </a:r>
          </a:p>
          <a:p>
            <a:r>
              <a:rPr lang="hr-HR" sz="2800" dirty="0">
                <a:solidFill>
                  <a:srgbClr val="2A1A00"/>
                </a:solidFill>
                <a:latin typeface="+mj-lt"/>
              </a:rPr>
              <a:t>tjelesna i zdravstvena kultura</a:t>
            </a:r>
          </a:p>
          <a:p>
            <a:r>
              <a:rPr lang="hr-HR" sz="2800" dirty="0">
                <a:solidFill>
                  <a:srgbClr val="2A1A00"/>
                </a:solidFill>
                <a:latin typeface="+mj-lt"/>
              </a:rPr>
              <a:t>etika ili vjeronauk</a:t>
            </a:r>
          </a:p>
          <a:p>
            <a:r>
              <a:rPr lang="hr-HR" sz="2800" dirty="0">
                <a:solidFill>
                  <a:srgbClr val="2A1A00"/>
                </a:solidFill>
                <a:latin typeface="+mj-lt"/>
              </a:rPr>
              <a:t>povijest</a:t>
            </a:r>
          </a:p>
          <a:p>
            <a:r>
              <a:rPr lang="hr-HR" sz="2800" dirty="0">
                <a:solidFill>
                  <a:srgbClr val="2A1A00"/>
                </a:solidFill>
                <a:latin typeface="+mj-lt"/>
              </a:rPr>
              <a:t>geografija </a:t>
            </a:r>
          </a:p>
          <a:p>
            <a:r>
              <a:rPr lang="hr-HR" sz="2800" dirty="0">
                <a:solidFill>
                  <a:srgbClr val="2A1A00"/>
                </a:solidFill>
                <a:latin typeface="+mj-lt"/>
              </a:rPr>
              <a:t>politika i gospodarstvo</a:t>
            </a:r>
          </a:p>
          <a:p>
            <a:endParaRPr lang="hr-HR" dirty="0"/>
          </a:p>
        </p:txBody>
      </p:sp>
    </p:spTree>
    <p:extLst>
      <p:ext uri="{BB962C8B-B14F-4D97-AF65-F5344CB8AC3E}">
        <p14:creationId xmlns:p14="http://schemas.microsoft.com/office/powerpoint/2010/main" val="2731969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886375"/>
          </a:xfrm>
        </p:spPr>
        <p:txBody>
          <a:bodyPr/>
          <a:lstStyle/>
          <a:p>
            <a:pPr algn="ctr"/>
            <a:r>
              <a:rPr lang="hr-HR" dirty="0"/>
              <a:t>Strani jezici</a:t>
            </a:r>
          </a:p>
        </p:txBody>
      </p:sp>
      <p:sp>
        <p:nvSpPr>
          <p:cNvPr id="3" name="Content Placeholder 2"/>
          <p:cNvSpPr>
            <a:spLocks noGrp="1"/>
          </p:cNvSpPr>
          <p:nvPr>
            <p:ph idx="1"/>
          </p:nvPr>
        </p:nvSpPr>
        <p:spPr>
          <a:xfrm>
            <a:off x="827584" y="1340768"/>
            <a:ext cx="7704856" cy="5112568"/>
          </a:xfrm>
        </p:spPr>
        <p:txBody>
          <a:bodyPr>
            <a:normAutofit fontScale="92500"/>
          </a:bodyPr>
          <a:lstStyle/>
          <a:p>
            <a:r>
              <a:rPr lang="hr-HR" b="1" dirty="0">
                <a:solidFill>
                  <a:srgbClr val="2A1A00"/>
                </a:solidFill>
                <a:latin typeface="+mj-lt"/>
              </a:rPr>
              <a:t>Sve četiri godine uči se i strani jezik struke. To je početni strani jezik te oni kojii maju prvi strani jezik engleski biraju između njemačkog i talijanskog, a oni koji imaju prvi strani jezik njemački kao jezik struke uče engleski jezik.</a:t>
            </a:r>
            <a:endParaRPr lang="hr-HR" dirty="0">
              <a:solidFill>
                <a:srgbClr val="2A1A00"/>
              </a:solidFill>
              <a:latin typeface="+mj-lt"/>
            </a:endParaRPr>
          </a:p>
          <a:p>
            <a:r>
              <a:rPr lang="hr-HR" dirty="0">
                <a:solidFill>
                  <a:srgbClr val="2A1A00"/>
                </a:solidFill>
                <a:latin typeface="+mj-lt"/>
              </a:rPr>
              <a:t>ENGLESKI JEZIK STRUK1 1: OSOBNI PODATCI U PISANOM I USMMENOM IZRIČAJU</a:t>
            </a:r>
          </a:p>
          <a:p>
            <a:r>
              <a:rPr lang="hr-HR" dirty="0">
                <a:solidFill>
                  <a:srgbClr val="2A1A00"/>
                </a:solidFill>
                <a:latin typeface="+mj-lt"/>
              </a:rPr>
              <a:t>ENGLESKI JEZIK STRUKE 2: POSLOVANJE </a:t>
            </a:r>
          </a:p>
          <a:p>
            <a:r>
              <a:rPr lang="hr-HR" dirty="0">
                <a:solidFill>
                  <a:srgbClr val="2A1A00"/>
                </a:solidFill>
                <a:latin typeface="+mj-lt"/>
              </a:rPr>
              <a:t>ENGLESKI  JEZIK STRUKE 3: AKTIVNOSTI U ZAJEDNICI I POSLOVNOM OKRUŽENJU </a:t>
            </a:r>
          </a:p>
          <a:p>
            <a:r>
              <a:rPr lang="hr-HR" dirty="0">
                <a:solidFill>
                  <a:srgbClr val="2A1A00"/>
                </a:solidFill>
                <a:latin typeface="+mj-lt"/>
              </a:rPr>
              <a:t>NJEMAČKI JEZIK STRUKE 1: OSOBNI PODATCI U PISANOM I USMENOM IZRIČAJU </a:t>
            </a:r>
          </a:p>
          <a:p>
            <a:r>
              <a:rPr lang="hr-HR" dirty="0">
                <a:solidFill>
                  <a:srgbClr val="2A1A00"/>
                </a:solidFill>
                <a:latin typeface="+mj-lt"/>
              </a:rPr>
              <a:t>NJEMAČKI JEZIK STRUKE 2: POSLOVANJE </a:t>
            </a:r>
          </a:p>
          <a:p>
            <a:r>
              <a:rPr lang="hr-HR" dirty="0">
                <a:solidFill>
                  <a:srgbClr val="2A1A00"/>
                </a:solidFill>
                <a:latin typeface="+mj-lt"/>
              </a:rPr>
              <a:t>NJEMAČKI JEZIK STRUKE 3: AKTIVNOSTI U ZAJEDNICI I POSLOVNOM OKRUŽENJU </a:t>
            </a:r>
          </a:p>
          <a:p>
            <a:r>
              <a:rPr lang="hr-HR" dirty="0">
                <a:solidFill>
                  <a:srgbClr val="2A1A00"/>
                </a:solidFill>
                <a:latin typeface="+mj-lt"/>
              </a:rPr>
              <a:t>TALIJANSKI JEZIK STRUKE 1: OSOBNI PODATCI U PISANOM I USMENOM IZRIČAJU </a:t>
            </a:r>
          </a:p>
          <a:p>
            <a:r>
              <a:rPr lang="hr-HR" dirty="0">
                <a:solidFill>
                  <a:srgbClr val="2A1A00"/>
                </a:solidFill>
                <a:latin typeface="+mj-lt"/>
              </a:rPr>
              <a:t>TALIJANSKI JEZIK STRUKE 2:  POSLOVNI DOPISI </a:t>
            </a:r>
          </a:p>
          <a:p>
            <a:r>
              <a:rPr lang="hr-HR" dirty="0">
                <a:solidFill>
                  <a:srgbClr val="2A1A00"/>
                </a:solidFill>
                <a:latin typeface="+mj-lt"/>
              </a:rPr>
              <a:t>TALIJANSKI JEZIK STRUKE 3: POSLOVNA KOMUNIKACIJA </a:t>
            </a:r>
          </a:p>
          <a:p>
            <a:endParaRPr lang="hr-HR" dirty="0"/>
          </a:p>
        </p:txBody>
      </p:sp>
    </p:spTree>
    <p:extLst>
      <p:ext uri="{BB962C8B-B14F-4D97-AF65-F5344CB8AC3E}">
        <p14:creationId xmlns:p14="http://schemas.microsoft.com/office/powerpoint/2010/main" val="1381263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dirty="0"/>
              <a:t>MODULI U PRVOM RAZREDU UPRAVNO-POSLOVNI REFERENT</a:t>
            </a:r>
          </a:p>
        </p:txBody>
      </p:sp>
      <p:sp>
        <p:nvSpPr>
          <p:cNvPr id="3" name="Content Placeholder 2"/>
          <p:cNvSpPr>
            <a:spLocks noGrp="1"/>
          </p:cNvSpPr>
          <p:nvPr>
            <p:ph idx="1"/>
          </p:nvPr>
        </p:nvSpPr>
        <p:spPr>
          <a:xfrm>
            <a:off x="938758" y="1988840"/>
            <a:ext cx="7633742" cy="4680520"/>
          </a:xfrm>
        </p:spPr>
        <p:txBody>
          <a:bodyPr/>
          <a:lstStyle/>
          <a:p>
            <a:pPr marL="0" indent="0">
              <a:buNone/>
            </a:pPr>
            <a:r>
              <a:rPr lang="hr-HR" dirty="0">
                <a:solidFill>
                  <a:srgbClr val="C00000"/>
                </a:solidFill>
                <a:latin typeface="+mj-lt"/>
              </a:rPr>
              <a:t>OBVEZNI</a:t>
            </a:r>
          </a:p>
          <a:p>
            <a:r>
              <a:rPr lang="hr-HR" dirty="0">
                <a:solidFill>
                  <a:srgbClr val="2A1A00"/>
                </a:solidFill>
                <a:latin typeface="+mj-lt"/>
              </a:rPr>
              <a:t>OSNOVE PRAVA</a:t>
            </a:r>
          </a:p>
          <a:p>
            <a:r>
              <a:rPr lang="hr-HR" dirty="0">
                <a:solidFill>
                  <a:srgbClr val="2A1A00"/>
                </a:solidFill>
                <a:latin typeface="+mj-lt"/>
              </a:rPr>
              <a:t>OSNOVE USTAVNOG PRAVA</a:t>
            </a:r>
          </a:p>
          <a:p>
            <a:r>
              <a:rPr lang="hr-HR" dirty="0">
                <a:solidFill>
                  <a:srgbClr val="2A1A00"/>
                </a:solidFill>
                <a:latin typeface="+mj-lt"/>
              </a:rPr>
              <a:t>OSNOVE POSLOVNOG KOMUNICIRANJA</a:t>
            </a:r>
          </a:p>
          <a:p>
            <a:r>
              <a:rPr lang="hr-HR" dirty="0">
                <a:solidFill>
                  <a:srgbClr val="2A1A00"/>
                </a:solidFill>
                <a:latin typeface="+mj-lt"/>
              </a:rPr>
              <a:t>PRAVNO OKRUŽENJE POSLOVANJA</a:t>
            </a:r>
          </a:p>
          <a:p>
            <a:r>
              <a:rPr lang="hr-HR" dirty="0">
                <a:solidFill>
                  <a:srgbClr val="2A1A00"/>
                </a:solidFill>
                <a:latin typeface="+mj-lt"/>
              </a:rPr>
              <a:t>OSNOVE DAKTILOGRAFIJE</a:t>
            </a:r>
          </a:p>
          <a:p>
            <a:r>
              <a:rPr lang="hr-HR" dirty="0">
                <a:solidFill>
                  <a:srgbClr val="2A1A00"/>
                </a:solidFill>
                <a:latin typeface="+mj-lt"/>
              </a:rPr>
              <a:t>INFORMATIKA U UREDSKOM POSLOVANJU</a:t>
            </a:r>
          </a:p>
          <a:p>
            <a:r>
              <a:rPr lang="hr-HR" dirty="0">
                <a:solidFill>
                  <a:srgbClr val="2A1A00"/>
                </a:solidFill>
                <a:latin typeface="+mj-lt"/>
              </a:rPr>
              <a:t>FINANCIJSKA PISMENOST</a:t>
            </a:r>
          </a:p>
          <a:p>
            <a:r>
              <a:rPr lang="hr-HR" dirty="0">
                <a:solidFill>
                  <a:srgbClr val="2A1A00"/>
                </a:solidFill>
                <a:latin typeface="+mj-lt"/>
              </a:rPr>
              <a:t>OSNOVE PODUZETNIŠTVA</a:t>
            </a:r>
          </a:p>
        </p:txBody>
      </p:sp>
    </p:spTree>
    <p:extLst>
      <p:ext uri="{BB962C8B-B14F-4D97-AF65-F5344CB8AC3E}">
        <p14:creationId xmlns:p14="http://schemas.microsoft.com/office/powerpoint/2010/main" val="1815635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129" y="116632"/>
            <a:ext cx="7633742" cy="886375"/>
          </a:xfrm>
        </p:spPr>
        <p:txBody>
          <a:bodyPr>
            <a:noAutofit/>
          </a:bodyPr>
          <a:lstStyle/>
          <a:p>
            <a:pPr algn="ctr"/>
            <a:r>
              <a:rPr lang="hr-HR" sz="3600" dirty="0"/>
              <a:t>ORGANIZACIJA MODULA U I. RAZREDU UPRAVNO-POSLOVNI REFERENT</a:t>
            </a:r>
          </a:p>
        </p:txBody>
      </p:sp>
      <p:graphicFrame>
        <p:nvGraphicFramePr>
          <p:cNvPr id="4" name="Rezervirano mjesto sadržaja 3">
            <a:extLst>
              <a:ext uri="{FF2B5EF4-FFF2-40B4-BE49-F238E27FC236}">
                <a16:creationId xmlns:a16="http://schemas.microsoft.com/office/drawing/2014/main" id="{17779CC2-FC60-441C-A87C-B5EF36E3BE1F}"/>
              </a:ext>
            </a:extLst>
          </p:cNvPr>
          <p:cNvGraphicFramePr>
            <a:graphicFrameLocks noGrp="1"/>
          </p:cNvGraphicFramePr>
          <p:nvPr>
            <p:ph idx="1"/>
            <p:extLst>
              <p:ext uri="{D42A27DB-BD31-4B8C-83A1-F6EECF244321}">
                <p14:modId xmlns:p14="http://schemas.microsoft.com/office/powerpoint/2010/main" val="3772222525"/>
              </p:ext>
            </p:extLst>
          </p:nvPr>
        </p:nvGraphicFramePr>
        <p:xfrm>
          <a:off x="179512" y="1196752"/>
          <a:ext cx="8640966" cy="5661254"/>
        </p:xfrm>
        <a:graphic>
          <a:graphicData uri="http://schemas.openxmlformats.org/drawingml/2006/table">
            <a:tbl>
              <a:tblPr/>
              <a:tblGrid>
                <a:gridCol w="524689">
                  <a:extLst>
                    <a:ext uri="{9D8B030D-6E8A-4147-A177-3AD203B41FA5}">
                      <a16:colId xmlns:a16="http://schemas.microsoft.com/office/drawing/2014/main" val="2901350610"/>
                    </a:ext>
                  </a:extLst>
                </a:gridCol>
                <a:gridCol w="1191481">
                  <a:extLst>
                    <a:ext uri="{9D8B030D-6E8A-4147-A177-3AD203B41FA5}">
                      <a16:colId xmlns:a16="http://schemas.microsoft.com/office/drawing/2014/main" val="3668826903"/>
                    </a:ext>
                  </a:extLst>
                </a:gridCol>
                <a:gridCol w="174896">
                  <a:extLst>
                    <a:ext uri="{9D8B030D-6E8A-4147-A177-3AD203B41FA5}">
                      <a16:colId xmlns:a16="http://schemas.microsoft.com/office/drawing/2014/main" val="1274317234"/>
                    </a:ext>
                  </a:extLst>
                </a:gridCol>
                <a:gridCol w="174896">
                  <a:extLst>
                    <a:ext uri="{9D8B030D-6E8A-4147-A177-3AD203B41FA5}">
                      <a16:colId xmlns:a16="http://schemas.microsoft.com/office/drawing/2014/main" val="3598623804"/>
                    </a:ext>
                  </a:extLst>
                </a:gridCol>
                <a:gridCol w="174896">
                  <a:extLst>
                    <a:ext uri="{9D8B030D-6E8A-4147-A177-3AD203B41FA5}">
                      <a16:colId xmlns:a16="http://schemas.microsoft.com/office/drawing/2014/main" val="1037205884"/>
                    </a:ext>
                  </a:extLst>
                </a:gridCol>
                <a:gridCol w="174896">
                  <a:extLst>
                    <a:ext uri="{9D8B030D-6E8A-4147-A177-3AD203B41FA5}">
                      <a16:colId xmlns:a16="http://schemas.microsoft.com/office/drawing/2014/main" val="3842139079"/>
                    </a:ext>
                  </a:extLst>
                </a:gridCol>
                <a:gridCol w="174896">
                  <a:extLst>
                    <a:ext uri="{9D8B030D-6E8A-4147-A177-3AD203B41FA5}">
                      <a16:colId xmlns:a16="http://schemas.microsoft.com/office/drawing/2014/main" val="1446651745"/>
                    </a:ext>
                  </a:extLst>
                </a:gridCol>
                <a:gridCol w="174896">
                  <a:extLst>
                    <a:ext uri="{9D8B030D-6E8A-4147-A177-3AD203B41FA5}">
                      <a16:colId xmlns:a16="http://schemas.microsoft.com/office/drawing/2014/main" val="1361576280"/>
                    </a:ext>
                  </a:extLst>
                </a:gridCol>
                <a:gridCol w="174896">
                  <a:extLst>
                    <a:ext uri="{9D8B030D-6E8A-4147-A177-3AD203B41FA5}">
                      <a16:colId xmlns:a16="http://schemas.microsoft.com/office/drawing/2014/main" val="3507190613"/>
                    </a:ext>
                  </a:extLst>
                </a:gridCol>
                <a:gridCol w="174896">
                  <a:extLst>
                    <a:ext uri="{9D8B030D-6E8A-4147-A177-3AD203B41FA5}">
                      <a16:colId xmlns:a16="http://schemas.microsoft.com/office/drawing/2014/main" val="2125554053"/>
                    </a:ext>
                  </a:extLst>
                </a:gridCol>
                <a:gridCol w="174896">
                  <a:extLst>
                    <a:ext uri="{9D8B030D-6E8A-4147-A177-3AD203B41FA5}">
                      <a16:colId xmlns:a16="http://schemas.microsoft.com/office/drawing/2014/main" val="963596702"/>
                    </a:ext>
                  </a:extLst>
                </a:gridCol>
                <a:gridCol w="188560">
                  <a:extLst>
                    <a:ext uri="{9D8B030D-6E8A-4147-A177-3AD203B41FA5}">
                      <a16:colId xmlns:a16="http://schemas.microsoft.com/office/drawing/2014/main" val="3155134617"/>
                    </a:ext>
                  </a:extLst>
                </a:gridCol>
                <a:gridCol w="188560">
                  <a:extLst>
                    <a:ext uri="{9D8B030D-6E8A-4147-A177-3AD203B41FA5}">
                      <a16:colId xmlns:a16="http://schemas.microsoft.com/office/drawing/2014/main" val="3759381879"/>
                    </a:ext>
                  </a:extLst>
                </a:gridCol>
                <a:gridCol w="188560">
                  <a:extLst>
                    <a:ext uri="{9D8B030D-6E8A-4147-A177-3AD203B41FA5}">
                      <a16:colId xmlns:a16="http://schemas.microsoft.com/office/drawing/2014/main" val="1813383054"/>
                    </a:ext>
                  </a:extLst>
                </a:gridCol>
                <a:gridCol w="188560">
                  <a:extLst>
                    <a:ext uri="{9D8B030D-6E8A-4147-A177-3AD203B41FA5}">
                      <a16:colId xmlns:a16="http://schemas.microsoft.com/office/drawing/2014/main" val="1187342412"/>
                    </a:ext>
                  </a:extLst>
                </a:gridCol>
                <a:gridCol w="188560">
                  <a:extLst>
                    <a:ext uri="{9D8B030D-6E8A-4147-A177-3AD203B41FA5}">
                      <a16:colId xmlns:a16="http://schemas.microsoft.com/office/drawing/2014/main" val="3769434293"/>
                    </a:ext>
                  </a:extLst>
                </a:gridCol>
                <a:gridCol w="188560">
                  <a:extLst>
                    <a:ext uri="{9D8B030D-6E8A-4147-A177-3AD203B41FA5}">
                      <a16:colId xmlns:a16="http://schemas.microsoft.com/office/drawing/2014/main" val="699107901"/>
                    </a:ext>
                  </a:extLst>
                </a:gridCol>
                <a:gridCol w="188560">
                  <a:extLst>
                    <a:ext uri="{9D8B030D-6E8A-4147-A177-3AD203B41FA5}">
                      <a16:colId xmlns:a16="http://schemas.microsoft.com/office/drawing/2014/main" val="342744743"/>
                    </a:ext>
                  </a:extLst>
                </a:gridCol>
                <a:gridCol w="188560">
                  <a:extLst>
                    <a:ext uri="{9D8B030D-6E8A-4147-A177-3AD203B41FA5}">
                      <a16:colId xmlns:a16="http://schemas.microsoft.com/office/drawing/2014/main" val="2327366598"/>
                    </a:ext>
                  </a:extLst>
                </a:gridCol>
                <a:gridCol w="188560">
                  <a:extLst>
                    <a:ext uri="{9D8B030D-6E8A-4147-A177-3AD203B41FA5}">
                      <a16:colId xmlns:a16="http://schemas.microsoft.com/office/drawing/2014/main" val="3726965196"/>
                    </a:ext>
                  </a:extLst>
                </a:gridCol>
                <a:gridCol w="188560">
                  <a:extLst>
                    <a:ext uri="{9D8B030D-6E8A-4147-A177-3AD203B41FA5}">
                      <a16:colId xmlns:a16="http://schemas.microsoft.com/office/drawing/2014/main" val="2365554228"/>
                    </a:ext>
                  </a:extLst>
                </a:gridCol>
                <a:gridCol w="188560">
                  <a:extLst>
                    <a:ext uri="{9D8B030D-6E8A-4147-A177-3AD203B41FA5}">
                      <a16:colId xmlns:a16="http://schemas.microsoft.com/office/drawing/2014/main" val="1674365645"/>
                    </a:ext>
                  </a:extLst>
                </a:gridCol>
                <a:gridCol w="188560">
                  <a:extLst>
                    <a:ext uri="{9D8B030D-6E8A-4147-A177-3AD203B41FA5}">
                      <a16:colId xmlns:a16="http://schemas.microsoft.com/office/drawing/2014/main" val="3472710890"/>
                    </a:ext>
                  </a:extLst>
                </a:gridCol>
                <a:gridCol w="188560">
                  <a:extLst>
                    <a:ext uri="{9D8B030D-6E8A-4147-A177-3AD203B41FA5}">
                      <a16:colId xmlns:a16="http://schemas.microsoft.com/office/drawing/2014/main" val="939250544"/>
                    </a:ext>
                  </a:extLst>
                </a:gridCol>
                <a:gridCol w="188560">
                  <a:extLst>
                    <a:ext uri="{9D8B030D-6E8A-4147-A177-3AD203B41FA5}">
                      <a16:colId xmlns:a16="http://schemas.microsoft.com/office/drawing/2014/main" val="22098175"/>
                    </a:ext>
                  </a:extLst>
                </a:gridCol>
                <a:gridCol w="188560">
                  <a:extLst>
                    <a:ext uri="{9D8B030D-6E8A-4147-A177-3AD203B41FA5}">
                      <a16:colId xmlns:a16="http://schemas.microsoft.com/office/drawing/2014/main" val="1499179178"/>
                    </a:ext>
                  </a:extLst>
                </a:gridCol>
                <a:gridCol w="188560">
                  <a:extLst>
                    <a:ext uri="{9D8B030D-6E8A-4147-A177-3AD203B41FA5}">
                      <a16:colId xmlns:a16="http://schemas.microsoft.com/office/drawing/2014/main" val="1972021089"/>
                    </a:ext>
                  </a:extLst>
                </a:gridCol>
                <a:gridCol w="188560">
                  <a:extLst>
                    <a:ext uri="{9D8B030D-6E8A-4147-A177-3AD203B41FA5}">
                      <a16:colId xmlns:a16="http://schemas.microsoft.com/office/drawing/2014/main" val="721579769"/>
                    </a:ext>
                  </a:extLst>
                </a:gridCol>
                <a:gridCol w="188560">
                  <a:extLst>
                    <a:ext uri="{9D8B030D-6E8A-4147-A177-3AD203B41FA5}">
                      <a16:colId xmlns:a16="http://schemas.microsoft.com/office/drawing/2014/main" val="1595304085"/>
                    </a:ext>
                  </a:extLst>
                </a:gridCol>
                <a:gridCol w="188560">
                  <a:extLst>
                    <a:ext uri="{9D8B030D-6E8A-4147-A177-3AD203B41FA5}">
                      <a16:colId xmlns:a16="http://schemas.microsoft.com/office/drawing/2014/main" val="4016947645"/>
                    </a:ext>
                  </a:extLst>
                </a:gridCol>
                <a:gridCol w="188560">
                  <a:extLst>
                    <a:ext uri="{9D8B030D-6E8A-4147-A177-3AD203B41FA5}">
                      <a16:colId xmlns:a16="http://schemas.microsoft.com/office/drawing/2014/main" val="2353286867"/>
                    </a:ext>
                  </a:extLst>
                </a:gridCol>
                <a:gridCol w="188560">
                  <a:extLst>
                    <a:ext uri="{9D8B030D-6E8A-4147-A177-3AD203B41FA5}">
                      <a16:colId xmlns:a16="http://schemas.microsoft.com/office/drawing/2014/main" val="3383442962"/>
                    </a:ext>
                  </a:extLst>
                </a:gridCol>
                <a:gridCol w="188560">
                  <a:extLst>
                    <a:ext uri="{9D8B030D-6E8A-4147-A177-3AD203B41FA5}">
                      <a16:colId xmlns:a16="http://schemas.microsoft.com/office/drawing/2014/main" val="481533956"/>
                    </a:ext>
                  </a:extLst>
                </a:gridCol>
                <a:gridCol w="188560">
                  <a:extLst>
                    <a:ext uri="{9D8B030D-6E8A-4147-A177-3AD203B41FA5}">
                      <a16:colId xmlns:a16="http://schemas.microsoft.com/office/drawing/2014/main" val="624195096"/>
                    </a:ext>
                  </a:extLst>
                </a:gridCol>
                <a:gridCol w="188560">
                  <a:extLst>
                    <a:ext uri="{9D8B030D-6E8A-4147-A177-3AD203B41FA5}">
                      <a16:colId xmlns:a16="http://schemas.microsoft.com/office/drawing/2014/main" val="3382752140"/>
                    </a:ext>
                  </a:extLst>
                </a:gridCol>
                <a:gridCol w="188560">
                  <a:extLst>
                    <a:ext uri="{9D8B030D-6E8A-4147-A177-3AD203B41FA5}">
                      <a16:colId xmlns:a16="http://schemas.microsoft.com/office/drawing/2014/main" val="66465932"/>
                    </a:ext>
                  </a:extLst>
                </a:gridCol>
                <a:gridCol w="188560">
                  <a:extLst>
                    <a:ext uri="{9D8B030D-6E8A-4147-A177-3AD203B41FA5}">
                      <a16:colId xmlns:a16="http://schemas.microsoft.com/office/drawing/2014/main" val="3536742393"/>
                    </a:ext>
                  </a:extLst>
                </a:gridCol>
                <a:gridCol w="448172">
                  <a:extLst>
                    <a:ext uri="{9D8B030D-6E8A-4147-A177-3AD203B41FA5}">
                      <a16:colId xmlns:a16="http://schemas.microsoft.com/office/drawing/2014/main" val="3540326306"/>
                    </a:ext>
                  </a:extLst>
                </a:gridCol>
              </a:tblGrid>
              <a:tr h="235466">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a:noFill/>
                    </a:lnR>
                    <a:lnT>
                      <a:noFill/>
                    </a:lnT>
                    <a:lnB>
                      <a:noFill/>
                    </a:lnB>
                  </a:tcPr>
                </a:tc>
                <a:tc gridSpan="37">
                  <a:txBody>
                    <a:bodyPr/>
                    <a:lstStyle/>
                    <a:p>
                      <a:pPr algn="ctr" fontAlgn="ctr"/>
                      <a:r>
                        <a:rPr lang="hr-HR" sz="800" b="1" i="0" u="none" strike="noStrike" dirty="0">
                          <a:solidFill>
                            <a:srgbClr val="000000"/>
                          </a:solidFill>
                          <a:effectLst/>
                          <a:latin typeface="Calibri" panose="020F0502020204030204" pitchFamily="34" charset="0"/>
                        </a:rPr>
                        <a:t>UPRAVNO-POSLOVNI REFERENT, 1. razred</a:t>
                      </a:r>
                    </a:p>
                  </a:txBody>
                  <a:tcPr marL="4758" marR="4758" marT="4758" marB="22838"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extLst>
                  <a:ext uri="{0D108BD9-81ED-4DB2-BD59-A6C34878D82A}">
                    <a16:rowId xmlns:a16="http://schemas.microsoft.com/office/drawing/2014/main" val="945923222"/>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dirty="0">
                          <a:solidFill>
                            <a:srgbClr val="000000"/>
                          </a:solidFill>
                          <a:effectLst/>
                          <a:latin typeface="Calibri Light" panose="020F0302020204030204" pitchFamily="34" charset="0"/>
                        </a:rPr>
                        <a:t> 1. Razred</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5487102"/>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endParaRPr lang="hr-HR" sz="500" b="1" i="0" u="none" strike="noStrike" dirty="0">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7</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8</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9</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17</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18</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19</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27</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28</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29</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06615"/>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Općeobrazovni dio </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9910146"/>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HRVATSKI JEZIK</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140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2140476"/>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STRANI JEZIK 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70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3648387"/>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MATEMATIKA</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140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0075104"/>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POVIJEST</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8848460"/>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TZK</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70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3510842"/>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VJERONAUK/ETIKA</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8463823"/>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Obvezni moduli </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1415524"/>
                  </a:ext>
                </a:extLst>
              </a:tr>
              <a:tr h="299718">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OSNOVE PRAVA</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66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0081290"/>
                  </a:ext>
                </a:extLst>
              </a:tr>
              <a:tr h="283466">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OSNOVE USTAVNOG PRAVA</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37</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2000172"/>
                  </a:ext>
                </a:extLst>
              </a:tr>
              <a:tr h="283466">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PRAVNO OKRUŽJE POSLOVANJA</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70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4804363"/>
                  </a:ext>
                </a:extLst>
              </a:tr>
              <a:tr h="292224">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INFORMATIKA U UREDSKOM POSLOVANJU </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panose="020F05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panose="020F05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panose="020F05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panose="020F05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panose="020F05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panose="020F05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panose="020F05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panose="020F05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panose="020F05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fontAlgn="ctr"/>
                      <a:r>
                        <a:rPr lang="hr-HR" sz="500" b="1" i="0" u="none" strike="noStrike">
                          <a:solidFill>
                            <a:srgbClr val="000000"/>
                          </a:solidFill>
                          <a:effectLst/>
                          <a:latin typeface="Calibri Light" panose="020F0302020204030204" pitchFamily="34" charset="0"/>
                        </a:rPr>
                        <a:t>70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3926618"/>
                  </a:ext>
                </a:extLst>
              </a:tr>
              <a:tr h="283466">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OSNOVE POSLOVNOG KOMUNICIRANJA</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70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0595371"/>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OSNOVE PODUZETNIŠTVA</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68</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2233840"/>
                  </a:ext>
                </a:extLst>
              </a:tr>
              <a:tr h="239774">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FINANCIJSKA PISMENOST</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panose="020F05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panose="020F05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panose="020F05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panose="020F05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panose="020F05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panose="020F05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panose="020F05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panose="020F05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panose="020F0502020204030204" pitchFamily="34" charset="0"/>
                        </a:rPr>
                        <a:t>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66</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125847"/>
                  </a:ext>
                </a:extLst>
              </a:tr>
              <a:tr h="254760">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OSNOVE DAKTILOGRAFIJE</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9DB"/>
                    </a:solidFill>
                  </a:tcPr>
                </a:tc>
                <a:tc>
                  <a:txBody>
                    <a:bodyPr/>
                    <a:lstStyle/>
                    <a:p>
                      <a:pPr algn="ctr" fontAlgn="ctr"/>
                      <a:r>
                        <a:rPr lang="hr-HR" sz="500" b="1" i="0" u="none" strike="noStrike">
                          <a:solidFill>
                            <a:srgbClr val="000000"/>
                          </a:solidFill>
                          <a:effectLst/>
                          <a:latin typeface="Calibri Light" panose="020F0302020204030204" pitchFamily="34" charset="0"/>
                        </a:rPr>
                        <a:t>140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488850"/>
                  </a:ext>
                </a:extLst>
              </a:tr>
              <a:tr h="224787">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STRANI JEZIK 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70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2719786"/>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SAT RAZREDNIKA</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36863"/>
                  </a:ext>
                </a:extLst>
              </a:tr>
              <a:tr h="175333">
                <a:tc>
                  <a:txBody>
                    <a:bodyPr/>
                    <a:lstStyle/>
                    <a:p>
                      <a:pPr algn="l" fontAlgn="b"/>
                      <a:endParaRPr lang="hr-HR" sz="500" b="1" i="0" u="none" strike="noStrike">
                        <a:solidFill>
                          <a:srgbClr val="000000"/>
                        </a:solidFill>
                        <a:effectLst/>
                        <a:latin typeface="Calibri" panose="020F0502020204030204" pitchFamily="34" charset="0"/>
                      </a:endParaRPr>
                    </a:p>
                  </a:txBody>
                  <a:tcPr marL="4758" marR="4758" marT="4758" marB="22838"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hr-HR" sz="500" b="1" i="0" u="none" strike="noStrike">
                          <a:solidFill>
                            <a:srgbClr val="000000"/>
                          </a:solidFill>
                          <a:effectLst/>
                          <a:latin typeface="Calibri Light" panose="020F0302020204030204" pitchFamily="34" charset="0"/>
                        </a:rPr>
                        <a:t>Izborni moduli</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5538817"/>
                  </a:ext>
                </a:extLst>
              </a:tr>
              <a:tr h="175333">
                <a:tc>
                  <a:txBody>
                    <a:bodyPr/>
                    <a:lstStyle/>
                    <a:p>
                      <a:pPr algn="l" fontAlgn="b"/>
                      <a:endParaRPr lang="hr-HR" sz="500" b="1" i="0" u="none" strike="noStrike">
                        <a:solidFill>
                          <a:srgbClr val="000000"/>
                        </a:solidFill>
                        <a:effectLst/>
                        <a:latin typeface="Calibri" panose="020F0502020204030204" pitchFamily="34" charset="0"/>
                      </a:endParaRPr>
                    </a:p>
                  </a:txBody>
                  <a:tcPr marL="4758" marR="4758" marT="4758" marB="22838"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hr-HR" sz="500" b="1" i="0" u="none" strike="noStrike">
                          <a:solidFill>
                            <a:srgbClr val="000000"/>
                          </a:solidFill>
                          <a:effectLst/>
                          <a:latin typeface="Calibri Light" panose="020F0302020204030204" pitchFamily="34" charset="0"/>
                        </a:rPr>
                        <a:t>n/p</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9835145"/>
                  </a:ext>
                </a:extLst>
              </a:tr>
              <a:tr h="175333">
                <a:tc>
                  <a:txBody>
                    <a:bodyPr/>
                    <a:lstStyle/>
                    <a:p>
                      <a:pPr algn="l" fontAlgn="b"/>
                      <a:endParaRPr lang="hr-HR" sz="500" b="1" i="0" u="none" strike="noStrike">
                        <a:solidFill>
                          <a:srgbClr val="000000"/>
                        </a:solidFill>
                        <a:effectLst/>
                        <a:latin typeface="Calibri" panose="020F0502020204030204" pitchFamily="34" charset="0"/>
                      </a:endParaRPr>
                    </a:p>
                  </a:txBody>
                  <a:tcPr marL="4758" marR="4758" marT="4758" marB="22838"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hr-HR" sz="500" b="1" i="0" u="none" strike="noStrike">
                          <a:solidFill>
                            <a:srgbClr val="000000"/>
                          </a:solidFill>
                          <a:effectLst/>
                          <a:latin typeface="Calibri Light" panose="020F0302020204030204" pitchFamily="34" charset="0"/>
                        </a:rPr>
                        <a:t>n/p</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4162887"/>
                  </a:ext>
                </a:extLst>
              </a:tr>
              <a:tr h="283466">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Dodatna / dopunska nastava</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7428303"/>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hr-HR" sz="500" b="1" i="0" u="none" strike="noStrike">
                          <a:solidFill>
                            <a:srgbClr val="000000"/>
                          </a:solidFill>
                          <a:effectLst/>
                          <a:latin typeface="Calibri Light" panose="020F0302020204030204" pitchFamily="34" charset="0"/>
                        </a:rPr>
                        <a:t>Ukupno sati tjedno:</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30</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1182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430475291"/>
                  </a:ext>
                </a:extLst>
              </a:tr>
              <a:tr h="175333">
                <a:tc>
                  <a:txBody>
                    <a:bodyPr/>
                    <a:lstStyle/>
                    <a:p>
                      <a:pPr algn="ctr" fontAlgn="ctr"/>
                      <a:endParaRPr lang="hr-HR" sz="500" b="1" i="0" u="none" strike="noStrike">
                        <a:solidFill>
                          <a:srgbClr val="000000"/>
                        </a:solidFill>
                        <a:effectLst/>
                        <a:latin typeface="Calibri" panose="020F0502020204030204" pitchFamily="34" charset="0"/>
                      </a:endParaRPr>
                    </a:p>
                  </a:txBody>
                  <a:tcPr marL="4758" marR="4758" marT="4758" marB="22838" anchor="ctr">
                    <a:lnL>
                      <a:noFill/>
                    </a:lnL>
                    <a:lnR>
                      <a:noFill/>
                    </a:lnR>
                    <a:lnT>
                      <a:noFill/>
                    </a:lnT>
                    <a:lnB>
                      <a:noFill/>
                    </a:lnB>
                  </a:tcPr>
                </a:tc>
                <a:tc>
                  <a:txBody>
                    <a:bodyPr/>
                    <a:lstStyle/>
                    <a:p>
                      <a:pPr algn="l"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dirty="0">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dirty="0">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758" marR="4758" marT="4758" marB="22838"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hr-HR" sz="500" b="1" i="0" u="none" strike="noStrike" dirty="0">
                          <a:solidFill>
                            <a:srgbClr val="000000"/>
                          </a:solidFill>
                          <a:effectLst/>
                          <a:latin typeface="Calibri Light" panose="020F0302020204030204" pitchFamily="34" charset="0"/>
                        </a:rPr>
                        <a:t>1182</a:t>
                      </a:r>
                    </a:p>
                  </a:txBody>
                  <a:tcPr marL="4758" marR="4758" marT="4758" marB="228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751837451"/>
                  </a:ext>
                </a:extLst>
              </a:tr>
            </a:tbl>
          </a:graphicData>
        </a:graphic>
      </p:graphicFrame>
    </p:spTree>
    <p:extLst>
      <p:ext uri="{BB962C8B-B14F-4D97-AF65-F5344CB8AC3E}">
        <p14:creationId xmlns:p14="http://schemas.microsoft.com/office/powerpoint/2010/main" val="2700171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dirty="0"/>
              <a:t>MODULI U DRUGOM RAZREDU UPRAVNO-POSLOVNI REFERENT</a:t>
            </a:r>
          </a:p>
        </p:txBody>
      </p:sp>
      <p:sp>
        <p:nvSpPr>
          <p:cNvPr id="3" name="Content Placeholder 2"/>
          <p:cNvSpPr>
            <a:spLocks noGrp="1"/>
          </p:cNvSpPr>
          <p:nvPr>
            <p:ph sz="half" idx="1"/>
          </p:nvPr>
        </p:nvSpPr>
        <p:spPr>
          <a:xfrm>
            <a:off x="942975" y="2285999"/>
            <a:ext cx="3593592" cy="4189615"/>
          </a:xfrm>
        </p:spPr>
        <p:txBody>
          <a:bodyPr>
            <a:normAutofit lnSpcReduction="10000"/>
          </a:bodyPr>
          <a:lstStyle/>
          <a:p>
            <a:pPr marL="0" indent="0">
              <a:buNone/>
            </a:pPr>
            <a:r>
              <a:rPr lang="hr-HR" b="1" u="sng" dirty="0">
                <a:solidFill>
                  <a:srgbClr val="C00000"/>
                </a:solidFill>
                <a:latin typeface="+mj-lt"/>
              </a:rPr>
              <a:t>OBVEZNI</a:t>
            </a:r>
            <a:endParaRPr lang="hr-HR" u="sng" dirty="0">
              <a:solidFill>
                <a:srgbClr val="C00000"/>
              </a:solidFill>
              <a:latin typeface="+mj-lt"/>
            </a:endParaRPr>
          </a:p>
          <a:p>
            <a:r>
              <a:rPr lang="hr-HR" dirty="0">
                <a:solidFill>
                  <a:srgbClr val="2A1A00"/>
                </a:solidFill>
                <a:latin typeface="+mj-lt"/>
              </a:rPr>
              <a:t>UREDSKO POSLOVANJE </a:t>
            </a:r>
          </a:p>
          <a:p>
            <a:r>
              <a:rPr lang="hr-HR" dirty="0">
                <a:solidFill>
                  <a:srgbClr val="2A1A00"/>
                </a:solidFill>
                <a:latin typeface="+mj-lt"/>
              </a:rPr>
              <a:t>RADNO PRAVO </a:t>
            </a:r>
          </a:p>
          <a:p>
            <a:r>
              <a:rPr lang="hr-HR" dirty="0">
                <a:solidFill>
                  <a:srgbClr val="2A1A00"/>
                </a:solidFill>
                <a:latin typeface="+mj-lt"/>
              </a:rPr>
              <a:t>POSLOVNA PSIHOLOGIJA </a:t>
            </a:r>
          </a:p>
          <a:p>
            <a:r>
              <a:rPr lang="hr-HR" dirty="0">
                <a:solidFill>
                  <a:srgbClr val="2A1A00"/>
                </a:solidFill>
                <a:latin typeface="+mj-lt"/>
              </a:rPr>
              <a:t>OSNOVE SOCIOLOGIJE </a:t>
            </a:r>
          </a:p>
          <a:p>
            <a:r>
              <a:rPr lang="hr-HR" dirty="0">
                <a:solidFill>
                  <a:srgbClr val="2A1A00"/>
                </a:solidFill>
                <a:latin typeface="+mj-lt"/>
              </a:rPr>
              <a:t>POSLOVNO KOMUNICIRANJE </a:t>
            </a:r>
          </a:p>
          <a:p>
            <a:r>
              <a:rPr lang="hr-HR" dirty="0">
                <a:solidFill>
                  <a:srgbClr val="2A1A00"/>
                </a:solidFill>
                <a:latin typeface="+mj-lt"/>
              </a:rPr>
              <a:t>DAKTILOGRAFIJA </a:t>
            </a:r>
          </a:p>
          <a:p>
            <a:r>
              <a:rPr lang="hr-HR" dirty="0">
                <a:solidFill>
                  <a:srgbClr val="2A1A00"/>
                </a:solidFill>
                <a:latin typeface="+mj-lt"/>
              </a:rPr>
              <a:t>POSLOVNA INFORMATIKA </a:t>
            </a:r>
          </a:p>
          <a:p>
            <a:r>
              <a:rPr lang="hr-HR" dirty="0">
                <a:solidFill>
                  <a:srgbClr val="2A1A00"/>
                </a:solidFill>
                <a:latin typeface="+mj-lt"/>
              </a:rPr>
              <a:t>PODUZETNIŠTVO </a:t>
            </a:r>
          </a:p>
          <a:p>
            <a:r>
              <a:rPr lang="hr-HR" dirty="0">
                <a:solidFill>
                  <a:srgbClr val="2A1A00"/>
                </a:solidFill>
                <a:latin typeface="+mj-lt"/>
              </a:rPr>
              <a:t>ČOVJEK I ZDRAVLJE</a:t>
            </a:r>
          </a:p>
        </p:txBody>
      </p:sp>
      <p:sp>
        <p:nvSpPr>
          <p:cNvPr id="4" name="Content Placeholder 3"/>
          <p:cNvSpPr>
            <a:spLocks noGrp="1"/>
          </p:cNvSpPr>
          <p:nvPr>
            <p:ph sz="half" idx="2"/>
          </p:nvPr>
        </p:nvSpPr>
        <p:spPr/>
        <p:txBody>
          <a:bodyPr>
            <a:normAutofit lnSpcReduction="10000"/>
          </a:bodyPr>
          <a:lstStyle/>
          <a:p>
            <a:pPr marL="0" indent="0">
              <a:buNone/>
            </a:pPr>
            <a:r>
              <a:rPr lang="hr-HR" b="1" u="sng" dirty="0">
                <a:solidFill>
                  <a:srgbClr val="C00000"/>
                </a:solidFill>
                <a:latin typeface="+mj-lt"/>
              </a:rPr>
              <a:t>IZBORNI</a:t>
            </a:r>
            <a:r>
              <a:rPr lang="hr-HR" u="sng" dirty="0">
                <a:solidFill>
                  <a:srgbClr val="C00000"/>
                </a:solidFill>
                <a:latin typeface="+mj-lt"/>
              </a:rPr>
              <a:t> </a:t>
            </a:r>
            <a:endParaRPr lang="hr-HR" dirty="0">
              <a:solidFill>
                <a:srgbClr val="C00000"/>
              </a:solidFill>
              <a:latin typeface="+mj-lt"/>
            </a:endParaRPr>
          </a:p>
          <a:p>
            <a:r>
              <a:rPr lang="hr-HR" dirty="0">
                <a:solidFill>
                  <a:srgbClr val="2A1A00"/>
                </a:solidFill>
                <a:latin typeface="+mj-lt"/>
              </a:rPr>
              <a:t>HRVATSKI POSLOVNI JEZIK </a:t>
            </a:r>
          </a:p>
          <a:p>
            <a:r>
              <a:rPr lang="hr-HR" dirty="0">
                <a:solidFill>
                  <a:srgbClr val="2A1A00"/>
                </a:solidFill>
                <a:latin typeface="+mj-lt"/>
              </a:rPr>
              <a:t>OSNOVE STENOGRAFIJE </a:t>
            </a:r>
          </a:p>
          <a:p>
            <a:r>
              <a:rPr lang="hr-HR" dirty="0">
                <a:solidFill>
                  <a:srgbClr val="2A1A00"/>
                </a:solidFill>
                <a:latin typeface="+mj-lt"/>
              </a:rPr>
              <a:t>ODRŽIVOST I DRUŠTVENA ODGOVORNOST </a:t>
            </a:r>
          </a:p>
          <a:p>
            <a:r>
              <a:rPr lang="hr-HR" dirty="0">
                <a:solidFill>
                  <a:srgbClr val="2A1A00"/>
                </a:solidFill>
                <a:latin typeface="+mj-lt"/>
              </a:rPr>
              <a:t>STRUKOVNI LATINSKI JEZIK </a:t>
            </a:r>
          </a:p>
          <a:p>
            <a:endParaRPr lang="hr-HR" dirty="0"/>
          </a:p>
        </p:txBody>
      </p:sp>
    </p:spTree>
    <p:extLst>
      <p:ext uri="{BB962C8B-B14F-4D97-AF65-F5344CB8AC3E}">
        <p14:creationId xmlns:p14="http://schemas.microsoft.com/office/powerpoint/2010/main" val="469917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958383"/>
          </a:xfrm>
        </p:spPr>
        <p:txBody>
          <a:bodyPr>
            <a:normAutofit/>
          </a:bodyPr>
          <a:lstStyle/>
          <a:p>
            <a:pPr algn="ctr"/>
            <a:r>
              <a:rPr lang="hr-HR" sz="5400" dirty="0">
                <a:solidFill>
                  <a:srgbClr val="2A1A00"/>
                </a:solidFill>
                <a:cs typeface="Arial" panose="020B0604020202020204" pitchFamily="34" charset="0"/>
              </a:rPr>
              <a:t>usmjeravanje</a:t>
            </a:r>
            <a:endParaRPr lang="hr-HR" dirty="0">
              <a:solidFill>
                <a:srgbClr val="2A1A00"/>
              </a:solidFill>
            </a:endParaRPr>
          </a:p>
        </p:txBody>
      </p:sp>
      <p:sp>
        <p:nvSpPr>
          <p:cNvPr id="3" name="Content Placeholder 2"/>
          <p:cNvSpPr>
            <a:spLocks noGrp="1"/>
          </p:cNvSpPr>
          <p:nvPr>
            <p:ph idx="1"/>
          </p:nvPr>
        </p:nvSpPr>
        <p:spPr>
          <a:xfrm>
            <a:off x="932834" y="1613884"/>
            <a:ext cx="7633742" cy="4861731"/>
          </a:xfrm>
        </p:spPr>
        <p:txBody>
          <a:bodyPr>
            <a:normAutofit/>
          </a:bodyPr>
          <a:lstStyle/>
          <a:p>
            <a:r>
              <a:rPr lang="hr-HR" sz="2800" dirty="0">
                <a:solidFill>
                  <a:srgbClr val="C00000"/>
                </a:solidFill>
                <a:latin typeface="+mj-lt"/>
              </a:rPr>
              <a:t>NAKON ZAVRŠENOG 2. RAZREDA </a:t>
            </a:r>
            <a:r>
              <a:rPr lang="hr-HR" sz="2800" dirty="0">
                <a:solidFill>
                  <a:srgbClr val="2A1A00"/>
                </a:solidFill>
                <a:latin typeface="+mj-lt"/>
              </a:rPr>
              <a:t>bira se smjer poslovni tajnik ili upravni referent. Te se fomiraju novi razredni odjeli. </a:t>
            </a:r>
          </a:p>
          <a:p>
            <a:endParaRPr lang="hr-HR" sz="2800" dirty="0">
              <a:solidFill>
                <a:srgbClr val="2A1A00"/>
              </a:solidFill>
              <a:latin typeface="+mj-lt"/>
            </a:endParaRPr>
          </a:p>
          <a:p>
            <a:r>
              <a:rPr lang="hr-HR" sz="2800" dirty="0">
                <a:solidFill>
                  <a:srgbClr val="2A1A00"/>
                </a:solidFill>
                <a:latin typeface="+mj-lt"/>
              </a:rPr>
              <a:t>Pravo izbora se ostvaruje prema postignutom uspjehu iz prvog i drugog razreda upravno-poslovnog referenta uz uvjet da učenik nema pedagoških mjera te ima vladanje uzorno.</a:t>
            </a:r>
          </a:p>
          <a:p>
            <a:endParaRPr lang="hr-HR" dirty="0"/>
          </a:p>
        </p:txBody>
      </p:sp>
    </p:spTree>
    <p:extLst>
      <p:ext uri="{BB962C8B-B14F-4D97-AF65-F5344CB8AC3E}">
        <p14:creationId xmlns:p14="http://schemas.microsoft.com/office/powerpoint/2010/main" val="3752700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dirty="0"/>
              <a:t>MODULI U TREĆEM RAZREDU POSLOVNI TAJNIK</a:t>
            </a:r>
          </a:p>
        </p:txBody>
      </p:sp>
      <p:sp>
        <p:nvSpPr>
          <p:cNvPr id="3" name="Content Placeholder 2"/>
          <p:cNvSpPr>
            <a:spLocks noGrp="1"/>
          </p:cNvSpPr>
          <p:nvPr>
            <p:ph sz="half" idx="1"/>
          </p:nvPr>
        </p:nvSpPr>
        <p:spPr>
          <a:xfrm>
            <a:off x="942975" y="2285999"/>
            <a:ext cx="3593592" cy="4189615"/>
          </a:xfrm>
        </p:spPr>
        <p:txBody>
          <a:bodyPr>
            <a:normAutofit fontScale="92500" lnSpcReduction="10000"/>
          </a:bodyPr>
          <a:lstStyle/>
          <a:p>
            <a:pPr marL="0" indent="0">
              <a:buNone/>
            </a:pPr>
            <a:r>
              <a:rPr lang="hr-HR" b="1" dirty="0">
                <a:solidFill>
                  <a:srgbClr val="C00000"/>
                </a:solidFill>
                <a:latin typeface="+mj-lt"/>
              </a:rPr>
              <a:t>OBVEZNI</a:t>
            </a:r>
            <a:endParaRPr lang="hr-HR" dirty="0">
              <a:solidFill>
                <a:srgbClr val="C00000"/>
              </a:solidFill>
              <a:latin typeface="+mj-lt"/>
            </a:endParaRPr>
          </a:p>
          <a:p>
            <a:r>
              <a:rPr lang="hr-HR" dirty="0">
                <a:solidFill>
                  <a:srgbClr val="2A1A00"/>
                </a:solidFill>
                <a:latin typeface="+mj-lt"/>
              </a:rPr>
              <a:t>POSLOVNA ADMINISTRACIJA I POSLOVNI DOGAĐAJI </a:t>
            </a:r>
          </a:p>
          <a:p>
            <a:r>
              <a:rPr lang="hr-HR" dirty="0">
                <a:solidFill>
                  <a:srgbClr val="2A1A00"/>
                </a:solidFill>
                <a:latin typeface="+mj-lt"/>
              </a:rPr>
              <a:t>UREDSKE POSLOVNE APLIKACIJE </a:t>
            </a:r>
          </a:p>
          <a:p>
            <a:r>
              <a:rPr lang="hr-HR" dirty="0">
                <a:solidFill>
                  <a:srgbClr val="2A1A00"/>
                </a:solidFill>
                <a:latin typeface="+mj-lt"/>
              </a:rPr>
              <a:t>JAVNA UPRAVA </a:t>
            </a:r>
          </a:p>
          <a:p>
            <a:r>
              <a:rPr lang="hr-HR" dirty="0">
                <a:solidFill>
                  <a:srgbClr val="2A1A00"/>
                </a:solidFill>
                <a:latin typeface="+mj-lt"/>
              </a:rPr>
              <a:t>SLUŽBENO POSLOVANJE </a:t>
            </a:r>
          </a:p>
          <a:p>
            <a:r>
              <a:rPr lang="hr-HR" dirty="0">
                <a:solidFill>
                  <a:srgbClr val="2A1A00"/>
                </a:solidFill>
                <a:latin typeface="+mj-lt"/>
              </a:rPr>
              <a:t>MARKETINŠKA KOMUNIKACIJA </a:t>
            </a:r>
          </a:p>
          <a:p>
            <a:r>
              <a:rPr lang="hr-HR" dirty="0">
                <a:solidFill>
                  <a:srgbClr val="2A1A00"/>
                </a:solidFill>
                <a:latin typeface="+mj-lt"/>
              </a:rPr>
              <a:t>UVOD U RAČUNOVODSTVO </a:t>
            </a:r>
          </a:p>
          <a:p>
            <a:r>
              <a:rPr lang="hr-HR" dirty="0">
                <a:solidFill>
                  <a:srgbClr val="2A1A00"/>
                </a:solidFill>
                <a:latin typeface="+mj-lt"/>
              </a:rPr>
              <a:t>DAKTILOGRAFSKA PRIPREMA DOKUMENTACIJE </a:t>
            </a:r>
          </a:p>
          <a:p>
            <a:r>
              <a:rPr lang="hr-HR" dirty="0">
                <a:solidFill>
                  <a:srgbClr val="2A1A00"/>
                </a:solidFill>
                <a:latin typeface="+mj-lt"/>
              </a:rPr>
              <a:t>ČOVJEK I ZDRAVLJE</a:t>
            </a:r>
          </a:p>
          <a:p>
            <a:endParaRPr lang="hr-HR" dirty="0"/>
          </a:p>
        </p:txBody>
      </p:sp>
      <p:sp>
        <p:nvSpPr>
          <p:cNvPr id="4" name="Content Placeholder 3"/>
          <p:cNvSpPr>
            <a:spLocks noGrp="1"/>
          </p:cNvSpPr>
          <p:nvPr>
            <p:ph sz="half" idx="2"/>
          </p:nvPr>
        </p:nvSpPr>
        <p:spPr>
          <a:xfrm>
            <a:off x="4985846" y="2286000"/>
            <a:ext cx="3593592" cy="4311352"/>
          </a:xfrm>
        </p:spPr>
        <p:txBody>
          <a:bodyPr>
            <a:normAutofit fontScale="92500" lnSpcReduction="10000"/>
          </a:bodyPr>
          <a:lstStyle/>
          <a:p>
            <a:pPr marL="0" indent="0">
              <a:buNone/>
            </a:pPr>
            <a:r>
              <a:rPr lang="hr-HR" b="1" dirty="0">
                <a:solidFill>
                  <a:srgbClr val="C00000"/>
                </a:solidFill>
                <a:latin typeface="+mj-lt"/>
              </a:rPr>
              <a:t>IZBORNI</a:t>
            </a:r>
          </a:p>
          <a:p>
            <a:r>
              <a:rPr lang="hr-HR" dirty="0">
                <a:solidFill>
                  <a:srgbClr val="2A1A00"/>
                </a:solidFill>
                <a:latin typeface="+mj-lt"/>
              </a:rPr>
              <a:t>ZAŠTITA LJUDSKIH PRAVA </a:t>
            </a:r>
          </a:p>
          <a:p>
            <a:r>
              <a:rPr lang="hr-HR" dirty="0">
                <a:solidFill>
                  <a:srgbClr val="2A1A00"/>
                </a:solidFill>
                <a:latin typeface="+mj-lt"/>
              </a:rPr>
              <a:t>PARTICIPATIVNA DEMOKRACIJA </a:t>
            </a:r>
          </a:p>
          <a:p>
            <a:r>
              <a:rPr lang="hr-HR" dirty="0">
                <a:solidFill>
                  <a:srgbClr val="2A1A00"/>
                </a:solidFill>
                <a:latin typeface="+mj-lt"/>
              </a:rPr>
              <a:t>POVIJESNA OBILJEŽJA REPUBLIKE HRVATSKE </a:t>
            </a:r>
          </a:p>
          <a:p>
            <a:pPr marL="0" indent="0">
              <a:buNone/>
            </a:pPr>
            <a:endParaRPr lang="hr-HR" b="1" dirty="0"/>
          </a:p>
        </p:txBody>
      </p:sp>
    </p:spTree>
    <p:extLst>
      <p:ext uri="{BB962C8B-B14F-4D97-AF65-F5344CB8AC3E}">
        <p14:creationId xmlns:p14="http://schemas.microsoft.com/office/powerpoint/2010/main" val="3632135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dirty="0"/>
              <a:t>MODULI U TREĆEM RAZREDU UPRAVNI REFERENT</a:t>
            </a:r>
          </a:p>
        </p:txBody>
      </p:sp>
      <p:sp>
        <p:nvSpPr>
          <p:cNvPr id="3" name="Content Placeholder 2"/>
          <p:cNvSpPr>
            <a:spLocks noGrp="1"/>
          </p:cNvSpPr>
          <p:nvPr>
            <p:ph sz="half" idx="1"/>
          </p:nvPr>
        </p:nvSpPr>
        <p:spPr>
          <a:xfrm>
            <a:off x="942975" y="2286000"/>
            <a:ext cx="3593592" cy="4311352"/>
          </a:xfrm>
        </p:spPr>
        <p:txBody>
          <a:bodyPr>
            <a:normAutofit/>
          </a:bodyPr>
          <a:lstStyle/>
          <a:p>
            <a:pPr marL="0" indent="0">
              <a:buNone/>
            </a:pPr>
            <a:r>
              <a:rPr lang="hr-HR" b="1" dirty="0">
                <a:solidFill>
                  <a:srgbClr val="C00000"/>
                </a:solidFill>
                <a:latin typeface="+mj-lt"/>
              </a:rPr>
              <a:t>OBVEZNI</a:t>
            </a:r>
          </a:p>
          <a:p>
            <a:r>
              <a:rPr lang="hr-HR" dirty="0">
                <a:solidFill>
                  <a:srgbClr val="2A1A00"/>
                </a:solidFill>
                <a:latin typeface="+mj-lt"/>
              </a:rPr>
              <a:t>OSNOVE UPRAVNOG PRAVA </a:t>
            </a:r>
          </a:p>
          <a:p>
            <a:r>
              <a:rPr lang="hr-HR" dirty="0">
                <a:solidFill>
                  <a:srgbClr val="2A1A00"/>
                </a:solidFill>
                <a:latin typeface="+mj-lt"/>
              </a:rPr>
              <a:t>UPRAVNI POSTUPCI </a:t>
            </a:r>
          </a:p>
          <a:p>
            <a:r>
              <a:rPr lang="hr-HR" dirty="0">
                <a:solidFill>
                  <a:srgbClr val="2A1A00"/>
                </a:solidFill>
                <a:latin typeface="+mj-lt"/>
              </a:rPr>
              <a:t>UREDSKO POSLOVANJE U JAVNOJ UPRAVI </a:t>
            </a:r>
          </a:p>
          <a:p>
            <a:r>
              <a:rPr lang="hr-HR" dirty="0">
                <a:solidFill>
                  <a:srgbClr val="2A1A00"/>
                </a:solidFill>
                <a:latin typeface="+mj-lt"/>
              </a:rPr>
              <a:t>RAČUNALNA OBRADA SLUŽBENE DOKUMENTACIJE </a:t>
            </a:r>
          </a:p>
          <a:p>
            <a:r>
              <a:rPr lang="hr-HR" dirty="0">
                <a:solidFill>
                  <a:srgbClr val="2A1A00"/>
                </a:solidFill>
                <a:latin typeface="+mj-lt"/>
              </a:rPr>
              <a:t>MREŽNI SERVISI JAVNE UPRAVE </a:t>
            </a:r>
          </a:p>
          <a:p>
            <a:r>
              <a:rPr lang="hr-HR" dirty="0">
                <a:solidFill>
                  <a:srgbClr val="2A1A00"/>
                </a:solidFill>
                <a:latin typeface="+mj-lt"/>
              </a:rPr>
              <a:t>GRAĐANSKO PRAVO </a:t>
            </a:r>
          </a:p>
          <a:p>
            <a:endParaRPr lang="hr-HR" dirty="0">
              <a:solidFill>
                <a:srgbClr val="2A1A00"/>
              </a:solidFill>
              <a:latin typeface="+mj-lt"/>
            </a:endParaRPr>
          </a:p>
        </p:txBody>
      </p:sp>
      <p:sp>
        <p:nvSpPr>
          <p:cNvPr id="4" name="Content Placeholder 3"/>
          <p:cNvSpPr>
            <a:spLocks noGrp="1"/>
          </p:cNvSpPr>
          <p:nvPr>
            <p:ph sz="half" idx="2"/>
          </p:nvPr>
        </p:nvSpPr>
        <p:spPr>
          <a:xfrm>
            <a:off x="4985846" y="2286000"/>
            <a:ext cx="3593592" cy="4095328"/>
          </a:xfrm>
        </p:spPr>
        <p:txBody>
          <a:bodyPr>
            <a:normAutofit/>
          </a:bodyPr>
          <a:lstStyle/>
          <a:p>
            <a:pPr marL="0" indent="0">
              <a:buNone/>
            </a:pPr>
            <a:r>
              <a:rPr lang="hr-HR" b="1" dirty="0">
                <a:solidFill>
                  <a:srgbClr val="C00000"/>
                </a:solidFill>
                <a:latin typeface="+mj-lt"/>
              </a:rPr>
              <a:t>IZBORNI</a:t>
            </a:r>
          </a:p>
          <a:p>
            <a:r>
              <a:rPr lang="hr-HR" dirty="0">
                <a:solidFill>
                  <a:srgbClr val="2A1A00"/>
                </a:solidFill>
                <a:latin typeface="+mj-lt"/>
              </a:rPr>
              <a:t>ZAŠTITA LJUDSKIH PRAVA </a:t>
            </a:r>
          </a:p>
          <a:p>
            <a:r>
              <a:rPr lang="hr-HR" dirty="0">
                <a:solidFill>
                  <a:srgbClr val="2A1A00"/>
                </a:solidFill>
                <a:latin typeface="+mj-lt"/>
              </a:rPr>
              <a:t>PARTICIPATIVNA DEMOKRACIJA </a:t>
            </a:r>
          </a:p>
          <a:p>
            <a:r>
              <a:rPr lang="hr-HR" dirty="0">
                <a:solidFill>
                  <a:srgbClr val="2A1A00"/>
                </a:solidFill>
                <a:latin typeface="+mj-lt"/>
              </a:rPr>
              <a:t>POVIJESNA OBILJEŽJA REPUBLIKE HRVATSKE </a:t>
            </a:r>
          </a:p>
          <a:p>
            <a:endParaRPr lang="hr-HR" b="1" dirty="0">
              <a:solidFill>
                <a:srgbClr val="2A1A00"/>
              </a:solidFill>
              <a:latin typeface="+mj-lt"/>
            </a:endParaRPr>
          </a:p>
        </p:txBody>
      </p:sp>
    </p:spTree>
    <p:extLst>
      <p:ext uri="{BB962C8B-B14F-4D97-AF65-F5344CB8AC3E}">
        <p14:creationId xmlns:p14="http://schemas.microsoft.com/office/powerpoint/2010/main" val="3373290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hr-HR" dirty="0"/>
              <a:t>MODULI U četvrtom RAZREDU poslovni tajnik</a:t>
            </a:r>
          </a:p>
        </p:txBody>
      </p:sp>
      <p:sp>
        <p:nvSpPr>
          <p:cNvPr id="3" name="Content Placeholder 2"/>
          <p:cNvSpPr>
            <a:spLocks noGrp="1"/>
          </p:cNvSpPr>
          <p:nvPr>
            <p:ph sz="half" idx="1"/>
          </p:nvPr>
        </p:nvSpPr>
        <p:spPr/>
        <p:txBody>
          <a:bodyPr>
            <a:normAutofit fontScale="92500" lnSpcReduction="20000"/>
          </a:bodyPr>
          <a:lstStyle/>
          <a:p>
            <a:pPr marL="0" indent="0">
              <a:buNone/>
            </a:pPr>
            <a:r>
              <a:rPr lang="hr-HR" b="1" dirty="0">
                <a:solidFill>
                  <a:srgbClr val="C00000"/>
                </a:solidFill>
                <a:latin typeface="+mj-lt"/>
              </a:rPr>
              <a:t>OBVEZNI</a:t>
            </a:r>
          </a:p>
          <a:p>
            <a:r>
              <a:rPr lang="hr-HR" dirty="0">
                <a:solidFill>
                  <a:srgbClr val="2A1A00"/>
                </a:solidFill>
                <a:latin typeface="+mj-lt"/>
              </a:rPr>
              <a:t>INFORMATIKA U POSLOVNOJ ORGANIZACIJI </a:t>
            </a:r>
          </a:p>
          <a:p>
            <a:r>
              <a:rPr lang="hr-HR" dirty="0">
                <a:solidFill>
                  <a:srgbClr val="2A1A00"/>
                </a:solidFill>
                <a:latin typeface="+mj-lt"/>
              </a:rPr>
              <a:t>DAKTILOGRAFSKA OBRADA I TRANSKRIPT PODATAKA </a:t>
            </a:r>
          </a:p>
          <a:p>
            <a:r>
              <a:rPr lang="hr-HR" dirty="0">
                <a:solidFill>
                  <a:srgbClr val="2A1A00"/>
                </a:solidFill>
                <a:latin typeface="+mj-lt"/>
              </a:rPr>
              <a:t>POSTUPCI JAVNE NABAVE </a:t>
            </a:r>
          </a:p>
          <a:p>
            <a:r>
              <a:rPr lang="hr-HR" dirty="0">
                <a:solidFill>
                  <a:srgbClr val="2A1A00"/>
                </a:solidFill>
                <a:latin typeface="+mj-lt"/>
              </a:rPr>
              <a:t>EU PROJEKTI </a:t>
            </a:r>
          </a:p>
          <a:p>
            <a:r>
              <a:rPr lang="hr-HR" dirty="0">
                <a:solidFill>
                  <a:srgbClr val="2A1A00"/>
                </a:solidFill>
                <a:latin typeface="+mj-lt"/>
              </a:rPr>
              <a:t>RAČUNOVODSTVO IMOVINE I OBVEZA </a:t>
            </a:r>
          </a:p>
          <a:p>
            <a:r>
              <a:rPr lang="hr-HR" dirty="0">
                <a:solidFill>
                  <a:srgbClr val="2A1A00"/>
                </a:solidFill>
                <a:latin typeface="+mj-lt"/>
              </a:rPr>
              <a:t>STATISTIČKA ANALIZA PODATAKA </a:t>
            </a:r>
          </a:p>
          <a:p>
            <a:r>
              <a:rPr lang="hr-HR" dirty="0">
                <a:solidFill>
                  <a:srgbClr val="2A1A00"/>
                </a:solidFill>
                <a:latin typeface="+mj-lt"/>
              </a:rPr>
              <a:t>TAJNIČKO POSLOVANJE </a:t>
            </a:r>
          </a:p>
          <a:p>
            <a:endParaRPr lang="hr-HR" dirty="0"/>
          </a:p>
        </p:txBody>
      </p:sp>
      <p:sp>
        <p:nvSpPr>
          <p:cNvPr id="4" name="Content Placeholder 3"/>
          <p:cNvSpPr>
            <a:spLocks noGrp="1"/>
          </p:cNvSpPr>
          <p:nvPr>
            <p:ph sz="half" idx="2"/>
          </p:nvPr>
        </p:nvSpPr>
        <p:spPr/>
        <p:txBody>
          <a:bodyPr>
            <a:normAutofit fontScale="92500" lnSpcReduction="20000"/>
          </a:bodyPr>
          <a:lstStyle/>
          <a:p>
            <a:pPr marL="0" indent="0">
              <a:buNone/>
            </a:pPr>
            <a:r>
              <a:rPr lang="hr-HR" b="1" dirty="0">
                <a:solidFill>
                  <a:srgbClr val="C00000"/>
                </a:solidFill>
                <a:latin typeface="+mj-lt"/>
              </a:rPr>
              <a:t>IZBORNI</a:t>
            </a:r>
          </a:p>
          <a:p>
            <a:r>
              <a:rPr lang="hr-HR" dirty="0">
                <a:solidFill>
                  <a:srgbClr val="2A1A00"/>
                </a:solidFill>
                <a:latin typeface="+mj-lt"/>
              </a:rPr>
              <a:t>PRAVO EUROPSKE UNIJE </a:t>
            </a:r>
          </a:p>
          <a:p>
            <a:r>
              <a:rPr lang="hr-HR" dirty="0">
                <a:solidFill>
                  <a:srgbClr val="2A1A00"/>
                </a:solidFill>
                <a:latin typeface="+mj-lt"/>
              </a:rPr>
              <a:t>JAVNO BILJEŽNIŠTVO </a:t>
            </a:r>
          </a:p>
          <a:p>
            <a:r>
              <a:rPr lang="hr-HR" dirty="0">
                <a:solidFill>
                  <a:srgbClr val="2A1A00"/>
                </a:solidFill>
                <a:latin typeface="+mj-lt"/>
              </a:rPr>
              <a:t>GEOGRAFSKA OBILJEŽJA REPUBLIKE HRVATSKE </a:t>
            </a:r>
          </a:p>
          <a:p>
            <a:r>
              <a:rPr lang="hr-HR" dirty="0">
                <a:solidFill>
                  <a:srgbClr val="2A1A00"/>
                </a:solidFill>
                <a:latin typeface="+mj-lt"/>
              </a:rPr>
              <a:t>POSLOVNI INFORMACIJSKI SUSTAV </a:t>
            </a:r>
          </a:p>
          <a:p>
            <a:r>
              <a:rPr lang="hr-HR" dirty="0">
                <a:solidFill>
                  <a:srgbClr val="2A1A00"/>
                </a:solidFill>
                <a:latin typeface="+mj-lt"/>
              </a:rPr>
              <a:t>POSLOVNO KOMUNICIRANJE NA STRANOM JEZIKU </a:t>
            </a:r>
          </a:p>
          <a:p>
            <a:endParaRPr lang="hr-HR" b="1" dirty="0"/>
          </a:p>
        </p:txBody>
      </p:sp>
    </p:spTree>
    <p:extLst>
      <p:ext uri="{BB962C8B-B14F-4D97-AF65-F5344CB8AC3E}">
        <p14:creationId xmlns:p14="http://schemas.microsoft.com/office/powerpoint/2010/main" val="464221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r-HR" dirty="0"/>
              <a:t>MODULI U četvrtom RAZREDU UPRAVNI REFERENT</a:t>
            </a:r>
          </a:p>
        </p:txBody>
      </p:sp>
      <p:sp>
        <p:nvSpPr>
          <p:cNvPr id="3" name="Content Placeholder 2"/>
          <p:cNvSpPr>
            <a:spLocks noGrp="1"/>
          </p:cNvSpPr>
          <p:nvPr>
            <p:ph sz="half" idx="1"/>
          </p:nvPr>
        </p:nvSpPr>
        <p:spPr>
          <a:xfrm>
            <a:off x="942975" y="2285999"/>
            <a:ext cx="3593592" cy="4189615"/>
          </a:xfrm>
        </p:spPr>
        <p:txBody>
          <a:bodyPr>
            <a:normAutofit/>
          </a:bodyPr>
          <a:lstStyle/>
          <a:p>
            <a:pPr marL="0" indent="0">
              <a:buNone/>
            </a:pPr>
            <a:r>
              <a:rPr lang="hr-HR" b="1" dirty="0">
                <a:solidFill>
                  <a:srgbClr val="C00000"/>
                </a:solidFill>
                <a:latin typeface="+mj-lt"/>
              </a:rPr>
              <a:t>OBVEZNI</a:t>
            </a:r>
          </a:p>
          <a:p>
            <a:r>
              <a:rPr lang="hr-HR" dirty="0">
                <a:solidFill>
                  <a:srgbClr val="2A1A00"/>
                </a:solidFill>
                <a:latin typeface="+mj-lt"/>
              </a:rPr>
              <a:t> SUDSKO POSLOVANJE </a:t>
            </a:r>
          </a:p>
          <a:p>
            <a:r>
              <a:rPr lang="hr-HR" dirty="0">
                <a:solidFill>
                  <a:srgbClr val="2A1A00"/>
                </a:solidFill>
                <a:latin typeface="+mj-lt"/>
              </a:rPr>
              <a:t>SUDSKI POSTUPCI </a:t>
            </a:r>
          </a:p>
          <a:p>
            <a:r>
              <a:rPr lang="hr-HR" dirty="0">
                <a:solidFill>
                  <a:srgbClr val="2A1A00"/>
                </a:solidFill>
                <a:latin typeface="+mj-lt"/>
              </a:rPr>
              <a:t>OBITELJSKO PRAVO </a:t>
            </a:r>
          </a:p>
          <a:p>
            <a:r>
              <a:rPr lang="hr-HR" dirty="0">
                <a:solidFill>
                  <a:srgbClr val="2A1A00"/>
                </a:solidFill>
                <a:latin typeface="+mj-lt"/>
              </a:rPr>
              <a:t>KNJIGOVODSTVENO POSLOVANJE JAVNE UPRAVE </a:t>
            </a:r>
          </a:p>
          <a:p>
            <a:r>
              <a:rPr lang="hr-HR" dirty="0">
                <a:solidFill>
                  <a:srgbClr val="2A1A00"/>
                </a:solidFill>
                <a:latin typeface="+mj-lt"/>
              </a:rPr>
              <a:t>STATISTIKA U JAVNOJ UPRAVI </a:t>
            </a:r>
          </a:p>
          <a:p>
            <a:r>
              <a:rPr lang="hr-HR" dirty="0">
                <a:solidFill>
                  <a:srgbClr val="2A1A00"/>
                </a:solidFill>
                <a:latin typeface="+mj-lt"/>
              </a:rPr>
              <a:t>IZRADA SLUŽBENE DOKUMENTACIJE </a:t>
            </a:r>
          </a:p>
          <a:p>
            <a:r>
              <a:rPr lang="hr-HR" dirty="0">
                <a:solidFill>
                  <a:srgbClr val="2A1A00"/>
                </a:solidFill>
                <a:latin typeface="+mj-lt"/>
              </a:rPr>
              <a:t>E-JAVNA UPRAVA </a:t>
            </a:r>
          </a:p>
          <a:p>
            <a:endParaRPr lang="hr-HR" dirty="0"/>
          </a:p>
          <a:p>
            <a:endParaRPr lang="hr-HR" dirty="0"/>
          </a:p>
        </p:txBody>
      </p:sp>
      <p:sp>
        <p:nvSpPr>
          <p:cNvPr id="4" name="Content Placeholder 3"/>
          <p:cNvSpPr>
            <a:spLocks noGrp="1"/>
          </p:cNvSpPr>
          <p:nvPr>
            <p:ph sz="half" idx="2"/>
          </p:nvPr>
        </p:nvSpPr>
        <p:spPr>
          <a:xfrm>
            <a:off x="4985846" y="2286000"/>
            <a:ext cx="3593592" cy="4189614"/>
          </a:xfrm>
        </p:spPr>
        <p:txBody>
          <a:bodyPr>
            <a:normAutofit/>
          </a:bodyPr>
          <a:lstStyle/>
          <a:p>
            <a:pPr marL="0" indent="0">
              <a:buNone/>
            </a:pPr>
            <a:r>
              <a:rPr lang="hr-HR" b="1" dirty="0">
                <a:solidFill>
                  <a:srgbClr val="C00000"/>
                </a:solidFill>
                <a:latin typeface="+mj-lt"/>
              </a:rPr>
              <a:t>IZBORNI</a:t>
            </a:r>
          </a:p>
          <a:p>
            <a:r>
              <a:rPr lang="hr-HR" dirty="0">
                <a:solidFill>
                  <a:srgbClr val="2A1A00"/>
                </a:solidFill>
                <a:latin typeface="+mj-lt"/>
              </a:rPr>
              <a:t>PRAVO EUROPSKE UNIJE </a:t>
            </a:r>
          </a:p>
          <a:p>
            <a:r>
              <a:rPr lang="hr-HR" dirty="0">
                <a:solidFill>
                  <a:srgbClr val="2A1A00"/>
                </a:solidFill>
                <a:latin typeface="+mj-lt"/>
              </a:rPr>
              <a:t>JAVNO BILJEŽNIŠTVO </a:t>
            </a:r>
          </a:p>
          <a:p>
            <a:r>
              <a:rPr lang="hr-HR" dirty="0">
                <a:solidFill>
                  <a:srgbClr val="2A1A00"/>
                </a:solidFill>
                <a:latin typeface="+mj-lt"/>
              </a:rPr>
              <a:t>GEOGRAFSKA OBILJEŽJA REPUBLIKE HRVATSKE </a:t>
            </a:r>
          </a:p>
          <a:p>
            <a:r>
              <a:rPr lang="hr-HR" dirty="0">
                <a:solidFill>
                  <a:srgbClr val="2A1A00"/>
                </a:solidFill>
                <a:latin typeface="+mj-lt"/>
              </a:rPr>
              <a:t>POSLOVNI INFORMACIJSKI SUSTAV </a:t>
            </a:r>
          </a:p>
          <a:p>
            <a:r>
              <a:rPr lang="hr-HR" dirty="0">
                <a:solidFill>
                  <a:srgbClr val="2A1A00"/>
                </a:solidFill>
                <a:latin typeface="+mj-lt"/>
              </a:rPr>
              <a:t>POSLOVNO KOMUNICIRANJE NA STRANOM JEZIKU </a:t>
            </a:r>
          </a:p>
          <a:p>
            <a:endParaRPr lang="hr-HR" b="1" dirty="0"/>
          </a:p>
        </p:txBody>
      </p:sp>
    </p:spTree>
    <p:extLst>
      <p:ext uri="{BB962C8B-B14F-4D97-AF65-F5344CB8AC3E}">
        <p14:creationId xmlns:p14="http://schemas.microsoft.com/office/powerpoint/2010/main" val="464221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38758" y="382385"/>
            <a:ext cx="7633742" cy="1030391"/>
          </a:xfrm>
        </p:spPr>
        <p:txBody>
          <a:bodyPr>
            <a:normAutofit/>
          </a:bodyPr>
          <a:lstStyle/>
          <a:p>
            <a:pPr algn="ctr"/>
            <a:r>
              <a:rPr lang="hr-HR" sz="3200" dirty="0"/>
              <a:t>NAKON ZAVRŠETKA ŠKOLOVANJA UPRAVNO-POSLOVNI REFERENT ĆE MOĆI:</a:t>
            </a:r>
          </a:p>
        </p:txBody>
      </p:sp>
      <p:sp>
        <p:nvSpPr>
          <p:cNvPr id="7" name="Rectangle 6"/>
          <p:cNvSpPr/>
          <p:nvPr/>
        </p:nvSpPr>
        <p:spPr>
          <a:xfrm>
            <a:off x="1187624" y="1484784"/>
            <a:ext cx="6768752" cy="6740307"/>
          </a:xfrm>
          <a:prstGeom prst="rect">
            <a:avLst/>
          </a:prstGeom>
        </p:spPr>
        <p:txBody>
          <a:bodyPr wrap="square">
            <a:spAutoFit/>
          </a:bodyPr>
          <a:lstStyle/>
          <a:p>
            <a:pPr marL="285750" indent="-285750">
              <a:buFont typeface="Arial" panose="020B0604020202020204" pitchFamily="34" charset="0"/>
              <a:buChar char="•"/>
            </a:pPr>
            <a:r>
              <a:rPr lang="hr-HR" dirty="0">
                <a:solidFill>
                  <a:srgbClr val="2A1A00"/>
                </a:solidFill>
                <a:latin typeface="+mj-lt"/>
              </a:rPr>
              <a:t>obavljati administrativne zadatke u državnoj i javnoj upravi te drugim javnopravnim tijelima i poslovnim organizacijama</a:t>
            </a:r>
          </a:p>
          <a:p>
            <a:pPr marL="285750" indent="-285750">
              <a:buFont typeface="Arial" panose="020B0604020202020204" pitchFamily="34" charset="0"/>
              <a:buChar char="•"/>
            </a:pPr>
            <a:r>
              <a:rPr lang="hr-HR" dirty="0">
                <a:solidFill>
                  <a:srgbClr val="2A1A00"/>
                </a:solidFill>
                <a:latin typeface="+mj-lt"/>
              </a:rPr>
              <a:t>primijeniti pozitivne propise u radnom okružju</a:t>
            </a:r>
          </a:p>
          <a:p>
            <a:pPr marL="285750" indent="-285750">
              <a:buFont typeface="Arial" panose="020B0604020202020204" pitchFamily="34" charset="0"/>
              <a:buChar char="•"/>
            </a:pPr>
            <a:r>
              <a:rPr lang="hr-HR" dirty="0">
                <a:solidFill>
                  <a:srgbClr val="2A1A00"/>
                </a:solidFill>
                <a:latin typeface="+mj-lt"/>
              </a:rPr>
              <a:t>koristiti daktilografiju za izradu i oblikovanje poslovnih, službenih i sudskih dopisa</a:t>
            </a:r>
          </a:p>
          <a:p>
            <a:pPr marL="285750" indent="-285750">
              <a:buFont typeface="Arial" panose="020B0604020202020204" pitchFamily="34" charset="0"/>
              <a:buChar char="•"/>
            </a:pPr>
            <a:r>
              <a:rPr lang="hr-HR" dirty="0">
                <a:solidFill>
                  <a:srgbClr val="2A1A00"/>
                </a:solidFill>
                <a:latin typeface="+mj-lt"/>
              </a:rPr>
              <a:t>koristiti informacijsko-komunikacijsku tehnologiju u poslovanju</a:t>
            </a:r>
          </a:p>
          <a:p>
            <a:pPr marL="285750" indent="-285750">
              <a:buFont typeface="Arial" panose="020B0604020202020204" pitchFamily="34" charset="0"/>
              <a:buChar char="•"/>
            </a:pPr>
            <a:r>
              <a:rPr lang="hr-HR" dirty="0">
                <a:solidFill>
                  <a:srgbClr val="2A1A00"/>
                </a:solidFill>
                <a:latin typeface="+mj-lt"/>
              </a:rPr>
              <a:t>koristiti programe za oblikovanje teksta, multimediju, bazu podataka i izradu proračunskih tablica </a:t>
            </a:r>
          </a:p>
          <a:p>
            <a:pPr marL="285750" indent="-285750">
              <a:buFont typeface="Arial" panose="020B0604020202020204" pitchFamily="34" charset="0"/>
              <a:buChar char="•"/>
            </a:pPr>
            <a:r>
              <a:rPr lang="hr-HR" dirty="0">
                <a:solidFill>
                  <a:srgbClr val="2A1A00"/>
                </a:solidFill>
                <a:latin typeface="+mj-lt"/>
              </a:rPr>
              <a:t>koristiti mogućnosti e-uprave i mrežne servise javne uprave</a:t>
            </a:r>
          </a:p>
          <a:p>
            <a:pPr marL="285750" indent="-285750">
              <a:buFont typeface="Arial" panose="020B0604020202020204" pitchFamily="34" charset="0"/>
              <a:buChar char="•"/>
            </a:pPr>
            <a:r>
              <a:rPr lang="hr-HR" dirty="0">
                <a:solidFill>
                  <a:srgbClr val="2A1A00"/>
                </a:solidFill>
                <a:latin typeface="+mj-lt"/>
              </a:rPr>
              <a:t>poduzimati pravne radnje u okviru svoje nadležnosti</a:t>
            </a:r>
          </a:p>
          <a:p>
            <a:pPr marL="285750" indent="-285750">
              <a:buFont typeface="Arial" panose="020B0604020202020204" pitchFamily="34" charset="0"/>
              <a:buChar char="•"/>
            </a:pPr>
            <a:r>
              <a:rPr lang="hr-HR" dirty="0">
                <a:solidFill>
                  <a:srgbClr val="2A1A00"/>
                </a:solidFill>
                <a:latin typeface="+mj-lt"/>
              </a:rPr>
              <a:t>pripremiti dokumentaciju za prijavu na europske projekte</a:t>
            </a:r>
          </a:p>
          <a:p>
            <a:pPr marL="285750" indent="-285750">
              <a:buFont typeface="Arial" panose="020B0604020202020204" pitchFamily="34" charset="0"/>
              <a:buChar char="•"/>
            </a:pPr>
            <a:r>
              <a:rPr lang="hr-HR" dirty="0">
                <a:solidFill>
                  <a:srgbClr val="2A1A00"/>
                </a:solidFill>
                <a:latin typeface="+mj-lt"/>
              </a:rPr>
              <a:t>obavljati osnovne računovodstvene poslove u poslovnim organizacijama</a:t>
            </a:r>
          </a:p>
          <a:p>
            <a:pPr marL="285750" indent="-285750">
              <a:buFont typeface="Arial" panose="020B0604020202020204" pitchFamily="34" charset="0"/>
              <a:buChar char="•"/>
            </a:pPr>
            <a:r>
              <a:rPr lang="hr-HR" dirty="0">
                <a:solidFill>
                  <a:srgbClr val="2A1A00"/>
                </a:solidFill>
                <a:latin typeface="+mj-lt"/>
              </a:rPr>
              <a:t>pripremiti sudjelovanje poslovne organizacije u javnoj nabavi</a:t>
            </a:r>
          </a:p>
          <a:p>
            <a:pPr marL="285750" indent="-285750">
              <a:buFont typeface="Arial" panose="020B0604020202020204" pitchFamily="34" charset="0"/>
              <a:buChar char="•"/>
            </a:pPr>
            <a:r>
              <a:rPr lang="hr-HR" dirty="0">
                <a:solidFill>
                  <a:srgbClr val="2A1A00"/>
                </a:solidFill>
                <a:latin typeface="+mj-lt"/>
              </a:rPr>
              <a:t>organizirati društvena i poslovna okupljanja u poslovnoj organizaciji</a:t>
            </a:r>
          </a:p>
          <a:p>
            <a:pPr marL="285750" indent="-285750">
              <a:buFont typeface="Arial" panose="020B0604020202020204" pitchFamily="34" charset="0"/>
              <a:buChar char="•"/>
            </a:pPr>
            <a:r>
              <a:rPr lang="hr-HR" dirty="0">
                <a:solidFill>
                  <a:srgbClr val="2A1A00"/>
                </a:solidFill>
                <a:latin typeface="+mj-lt"/>
              </a:rPr>
              <a:t>voditi tajničke poslove u poslovnoj organizaciji vezane uz odnose s javnošću i upravljanje  ljudskim potencijalima.</a:t>
            </a:r>
          </a:p>
          <a:p>
            <a:pPr marL="342900" indent="-342900">
              <a:buFontTx/>
              <a:buAutoNum type="arabicPeriod" startAt="9"/>
            </a:pPr>
            <a:endParaRPr lang="hr-HR" dirty="0"/>
          </a:p>
          <a:p>
            <a:pPr marL="342900" indent="-342900">
              <a:buFontTx/>
              <a:buAutoNum type="arabicPeriod" startAt="9"/>
            </a:pPr>
            <a:endParaRPr lang="hr-HR" dirty="0"/>
          </a:p>
          <a:p>
            <a:pPr marL="342900" indent="-342900">
              <a:buFontTx/>
              <a:buAutoNum type="arabicPeriod" startAt="9"/>
            </a:pPr>
            <a:endParaRPr lang="hr-HR" dirty="0"/>
          </a:p>
          <a:p>
            <a:pPr marL="342900" indent="-342900">
              <a:buFontTx/>
              <a:buAutoNum type="arabicPeriod" startAt="9"/>
            </a:pPr>
            <a:endParaRPr lang="hr-HR" dirty="0"/>
          </a:p>
          <a:p>
            <a:pPr marL="342900" indent="-342900">
              <a:buFontTx/>
              <a:buAutoNum type="arabicPeriod" startAt="9"/>
            </a:pPr>
            <a:endParaRPr lang="hr-HR" dirty="0"/>
          </a:p>
          <a:p>
            <a:pPr marL="342900" indent="-342900">
              <a:buAutoNum type="arabicPeriod" startAt="9"/>
            </a:pPr>
            <a:endParaRPr lang="hr-HR" dirty="0"/>
          </a:p>
        </p:txBody>
      </p:sp>
    </p:spTree>
    <p:extLst>
      <p:ext uri="{BB962C8B-B14F-4D97-AF65-F5344CB8AC3E}">
        <p14:creationId xmlns:p14="http://schemas.microsoft.com/office/powerpoint/2010/main" val="1266088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r-HR"/>
              <a:t>Mogućnost zaposlenja upravno-poslovni referent</a:t>
            </a:r>
          </a:p>
        </p:txBody>
      </p:sp>
      <p:sp>
        <p:nvSpPr>
          <p:cNvPr id="3" name="Content Placeholder 2"/>
          <p:cNvSpPr>
            <a:spLocks noGrp="1"/>
          </p:cNvSpPr>
          <p:nvPr>
            <p:ph idx="1"/>
          </p:nvPr>
        </p:nvSpPr>
        <p:spPr>
          <a:xfrm>
            <a:off x="938758" y="2060848"/>
            <a:ext cx="7633742" cy="4601097"/>
          </a:xfrm>
        </p:spPr>
        <p:txBody>
          <a:bodyPr>
            <a:normAutofit/>
          </a:bodyPr>
          <a:lstStyle/>
          <a:p>
            <a:r>
              <a:rPr lang="hr-HR" b="1" dirty="0">
                <a:solidFill>
                  <a:srgbClr val="2A1A00"/>
                </a:solidFill>
                <a:latin typeface="+mj-lt"/>
              </a:rPr>
              <a:t>Upravno-poslovni referenti</a:t>
            </a:r>
            <a:r>
              <a:rPr lang="hr-HR" dirty="0">
                <a:solidFill>
                  <a:srgbClr val="2A1A00"/>
                </a:solidFill>
                <a:latin typeface="+mj-lt"/>
              </a:rPr>
              <a:t> mogu raditi na brojnim administrativnim i pravnim poslovima u javnom i privatnom sektoru:</a:t>
            </a:r>
          </a:p>
          <a:p>
            <a:r>
              <a:rPr lang="hr-HR" b="1" dirty="0">
                <a:solidFill>
                  <a:srgbClr val="C00000"/>
                </a:solidFill>
                <a:latin typeface="+mj-lt"/>
              </a:rPr>
              <a:t>Državna i lokalna uprava:</a:t>
            </a:r>
            <a:r>
              <a:rPr lang="hr-HR" dirty="0">
                <a:solidFill>
                  <a:srgbClr val="C00000"/>
                </a:solidFill>
                <a:latin typeface="+mj-lt"/>
              </a:rPr>
              <a:t> </a:t>
            </a:r>
            <a:r>
              <a:rPr lang="hr-HR" dirty="0">
                <a:solidFill>
                  <a:srgbClr val="2A1A00"/>
                </a:solidFill>
                <a:latin typeface="+mj-lt"/>
              </a:rPr>
              <a:t>Ministarstva, gradski i općinski uredi, matični uredi, Porezna uprava, HZMO, HZZO i policijske postaje (poslovi s ispravama)- administrativni poslovi i rad sa strankama.</a:t>
            </a:r>
          </a:p>
          <a:p>
            <a:r>
              <a:rPr lang="hr-HR" b="1" dirty="0">
                <a:solidFill>
                  <a:srgbClr val="C00000"/>
                </a:solidFill>
                <a:latin typeface="+mj-lt"/>
              </a:rPr>
              <a:t>Pravosuđe:</a:t>
            </a:r>
            <a:r>
              <a:rPr lang="hr-HR" dirty="0">
                <a:solidFill>
                  <a:srgbClr val="C00000"/>
                </a:solidFill>
                <a:latin typeface="+mj-lt"/>
              </a:rPr>
              <a:t> </a:t>
            </a:r>
            <a:r>
              <a:rPr lang="hr-HR" dirty="0">
                <a:solidFill>
                  <a:srgbClr val="2A1A00"/>
                </a:solidFill>
                <a:latin typeface="+mj-lt"/>
              </a:rPr>
              <a:t>sudovi (pisarnice, gruntovnice, sudski zapisničari), odvjetnički i javnobilježnički uredi.</a:t>
            </a:r>
          </a:p>
          <a:p>
            <a:r>
              <a:rPr lang="hr-HR" b="1" dirty="0">
                <a:solidFill>
                  <a:srgbClr val="C00000"/>
                </a:solidFill>
                <a:latin typeface="+mj-lt"/>
              </a:rPr>
              <a:t>Javne ustanove:</a:t>
            </a:r>
            <a:r>
              <a:rPr lang="hr-HR" dirty="0">
                <a:solidFill>
                  <a:srgbClr val="C00000"/>
                </a:solidFill>
                <a:latin typeface="+mj-lt"/>
              </a:rPr>
              <a:t>  </a:t>
            </a:r>
            <a:r>
              <a:rPr lang="hr-HR" dirty="0">
                <a:solidFill>
                  <a:srgbClr val="2A1A00"/>
                </a:solidFill>
                <a:latin typeface="+mj-lt"/>
              </a:rPr>
              <a:t>administrativni poslovi u školama, fakultetima, bolnicama, vrtićima  te centrima za socijalnu skrb.</a:t>
            </a:r>
          </a:p>
          <a:p>
            <a:r>
              <a:rPr lang="hr-HR" b="1" dirty="0">
                <a:solidFill>
                  <a:srgbClr val="C00000"/>
                </a:solidFill>
                <a:latin typeface="+mj-lt"/>
              </a:rPr>
              <a:t>Privatni sektor:</a:t>
            </a:r>
            <a:r>
              <a:rPr lang="hr-HR" dirty="0">
                <a:solidFill>
                  <a:srgbClr val="C00000"/>
                </a:solidFill>
                <a:latin typeface="+mj-lt"/>
              </a:rPr>
              <a:t> </a:t>
            </a:r>
            <a:r>
              <a:rPr lang="hr-HR" dirty="0">
                <a:solidFill>
                  <a:srgbClr val="2A1A00"/>
                </a:solidFill>
                <a:latin typeface="+mj-lt"/>
              </a:rPr>
              <a:t>poslovni tajnici, rad u kadrovskoj službi (ljudski potencijali) i kao </a:t>
            </a:r>
            <a:r>
              <a:rPr lang="hr-HR" dirty="0" err="1">
                <a:solidFill>
                  <a:srgbClr val="2A1A00"/>
                </a:solidFill>
                <a:latin typeface="+mj-lt"/>
              </a:rPr>
              <a:t>oadministrativna</a:t>
            </a:r>
            <a:r>
              <a:rPr lang="hr-HR" dirty="0">
                <a:solidFill>
                  <a:srgbClr val="2A1A00"/>
                </a:solidFill>
                <a:latin typeface="+mj-lt"/>
              </a:rPr>
              <a:t> pomoć u pravnim odjelima tvrtki.</a:t>
            </a:r>
          </a:p>
          <a:p>
            <a:endParaRPr lang="hr-HR" dirty="0"/>
          </a:p>
        </p:txBody>
      </p:sp>
    </p:spTree>
    <p:extLst>
      <p:ext uri="{BB962C8B-B14F-4D97-AF65-F5344CB8AC3E}">
        <p14:creationId xmlns:p14="http://schemas.microsoft.com/office/powerpoint/2010/main" val="2984830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dirty="0"/>
              <a:t>Arhivski tehničar/ka</a:t>
            </a:r>
            <a:br>
              <a:rPr lang="hr-HR" dirty="0"/>
            </a:br>
            <a:r>
              <a:rPr lang="hr-HR" dirty="0"/>
              <a:t>MODULI</a:t>
            </a:r>
          </a:p>
        </p:txBody>
      </p:sp>
      <p:sp>
        <p:nvSpPr>
          <p:cNvPr id="3" name="Content Placeholder 2"/>
          <p:cNvSpPr>
            <a:spLocks noGrp="1"/>
          </p:cNvSpPr>
          <p:nvPr>
            <p:ph idx="1"/>
          </p:nvPr>
        </p:nvSpPr>
        <p:spPr>
          <a:xfrm>
            <a:off x="938758" y="2286002"/>
            <a:ext cx="7633742" cy="4167334"/>
          </a:xfrm>
        </p:spPr>
        <p:txBody>
          <a:bodyPr>
            <a:normAutofit fontScale="92500" lnSpcReduction="10000"/>
          </a:bodyPr>
          <a:lstStyle/>
          <a:p>
            <a:r>
              <a:rPr lang="hr-HR" dirty="0">
                <a:solidFill>
                  <a:srgbClr val="2A1A00"/>
                </a:solidFill>
                <a:latin typeface="+mj-lt"/>
              </a:rPr>
              <a:t>OSNOVE DAKTILOGRAFIJE</a:t>
            </a:r>
          </a:p>
          <a:p>
            <a:r>
              <a:rPr lang="hr-HR" dirty="0">
                <a:solidFill>
                  <a:srgbClr val="2A1A00"/>
                </a:solidFill>
                <a:latin typeface="+mj-lt"/>
              </a:rPr>
              <a:t>OSNOVE PRAVA</a:t>
            </a:r>
          </a:p>
          <a:p>
            <a:r>
              <a:rPr lang="hr-HR" dirty="0">
                <a:solidFill>
                  <a:srgbClr val="2A1A00"/>
                </a:solidFill>
                <a:latin typeface="+mj-lt"/>
              </a:rPr>
              <a:t>INFORMACIJSKO-KOMUNIKACIJSKATEHNOLOGIJA I OBLIKOVANJE TEKSTA</a:t>
            </a:r>
          </a:p>
          <a:p>
            <a:r>
              <a:rPr lang="hr-HR" dirty="0">
                <a:solidFill>
                  <a:srgbClr val="2A1A00"/>
                </a:solidFill>
                <a:latin typeface="+mj-lt"/>
              </a:rPr>
              <a:t>OSNOVE ARHIVISTIKE I ARHIVSKE SLUŽBE</a:t>
            </a:r>
          </a:p>
          <a:p>
            <a:r>
              <a:rPr lang="hr-HR" dirty="0">
                <a:solidFill>
                  <a:srgbClr val="2A1A00"/>
                </a:solidFill>
                <a:latin typeface="+mj-lt"/>
              </a:rPr>
              <a:t>POSLOVNA KOMUNIKACIJA U ARHIVSKOJ SLUŽBI</a:t>
            </a:r>
          </a:p>
          <a:p>
            <a:r>
              <a:rPr lang="hr-HR" dirty="0">
                <a:solidFill>
                  <a:srgbClr val="2A1A00"/>
                </a:solidFill>
                <a:latin typeface="+mj-lt"/>
              </a:rPr>
              <a:t>OSNOVE USTAVNOG PRAVA</a:t>
            </a:r>
          </a:p>
          <a:p>
            <a:r>
              <a:rPr lang="hr-HR" dirty="0">
                <a:solidFill>
                  <a:srgbClr val="2A1A00"/>
                </a:solidFill>
                <a:latin typeface="+mj-lt"/>
              </a:rPr>
              <a:t>ARHIVISTIKA</a:t>
            </a:r>
          </a:p>
          <a:p>
            <a:r>
              <a:rPr lang="hr-HR" dirty="0">
                <a:solidFill>
                  <a:srgbClr val="2A1A00"/>
                </a:solidFill>
                <a:latin typeface="+mj-lt"/>
              </a:rPr>
              <a:t>OSNOVE TRGOVAČKOG PRAVA</a:t>
            </a:r>
          </a:p>
          <a:p>
            <a:r>
              <a:rPr lang="hr-HR" dirty="0">
                <a:solidFill>
                  <a:srgbClr val="2A1A00"/>
                </a:solidFill>
                <a:latin typeface="+mj-lt"/>
              </a:rPr>
              <a:t>OSNOVE RADNOG I SOCIJALNOG PRAVA</a:t>
            </a:r>
          </a:p>
          <a:p>
            <a:r>
              <a:rPr lang="hr-HR" dirty="0">
                <a:solidFill>
                  <a:srgbClr val="2A1A00"/>
                </a:solidFill>
                <a:latin typeface="+mj-lt"/>
              </a:rPr>
              <a:t>UREDSKO POSLOVANJE U JAVNOJ UPRAVI</a:t>
            </a:r>
          </a:p>
          <a:p>
            <a:r>
              <a:rPr lang="hr-HR" dirty="0">
                <a:solidFill>
                  <a:srgbClr val="2A1A00"/>
                </a:solidFill>
                <a:latin typeface="+mj-lt"/>
              </a:rPr>
              <a:t>DAKTILOGRAFIJA U POSLOVANJU</a:t>
            </a:r>
          </a:p>
        </p:txBody>
      </p:sp>
    </p:spTree>
    <p:extLst>
      <p:ext uri="{BB962C8B-B14F-4D97-AF65-F5344CB8AC3E}">
        <p14:creationId xmlns:p14="http://schemas.microsoft.com/office/powerpoint/2010/main" val="198117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dirty="0"/>
              <a:t>ARHIVSKI TEHNIČAR/KA</a:t>
            </a:r>
            <a:br>
              <a:rPr lang="hr-HR" dirty="0"/>
            </a:br>
            <a:r>
              <a:rPr lang="hr-HR" dirty="0"/>
              <a:t>MODULI</a:t>
            </a:r>
          </a:p>
        </p:txBody>
      </p:sp>
      <p:sp>
        <p:nvSpPr>
          <p:cNvPr id="3" name="Content Placeholder 2"/>
          <p:cNvSpPr>
            <a:spLocks noGrp="1"/>
          </p:cNvSpPr>
          <p:nvPr>
            <p:ph idx="1"/>
          </p:nvPr>
        </p:nvSpPr>
        <p:spPr>
          <a:xfrm>
            <a:off x="938758" y="2286002"/>
            <a:ext cx="7633742" cy="4239342"/>
          </a:xfrm>
        </p:spPr>
        <p:txBody>
          <a:bodyPr>
            <a:normAutofit fontScale="92500" lnSpcReduction="10000"/>
          </a:bodyPr>
          <a:lstStyle/>
          <a:p>
            <a:r>
              <a:rPr lang="hr-HR" dirty="0">
                <a:solidFill>
                  <a:srgbClr val="2A1A00"/>
                </a:solidFill>
                <a:latin typeface="+mj-lt"/>
              </a:rPr>
              <a:t>POVIJESNE ZNANOSTI</a:t>
            </a:r>
          </a:p>
          <a:p>
            <a:r>
              <a:rPr lang="hr-HR" dirty="0">
                <a:solidFill>
                  <a:srgbClr val="2A1A00"/>
                </a:solidFill>
                <a:latin typeface="+mj-lt"/>
              </a:rPr>
              <a:t>MULTIMEDIJA I PRORAČUNSKE TABLICE</a:t>
            </a:r>
          </a:p>
          <a:p>
            <a:r>
              <a:rPr lang="hr-HR" dirty="0">
                <a:solidFill>
                  <a:srgbClr val="2A1A00"/>
                </a:solidFill>
                <a:latin typeface="+mj-lt"/>
              </a:rPr>
              <a:t>OSNOVE UPRAVLJANJA SPISIMA</a:t>
            </a:r>
          </a:p>
          <a:p>
            <a:r>
              <a:rPr lang="hr-HR" dirty="0">
                <a:solidFill>
                  <a:srgbClr val="2A1A00"/>
                </a:solidFill>
                <a:latin typeface="+mj-lt"/>
              </a:rPr>
              <a:t>BAZA PODATAKA I MREŽNI SERVISI</a:t>
            </a:r>
          </a:p>
          <a:p>
            <a:r>
              <a:rPr lang="hr-HR" dirty="0">
                <a:solidFill>
                  <a:srgbClr val="2A1A00"/>
                </a:solidFill>
                <a:latin typeface="+mj-lt"/>
              </a:rPr>
              <a:t>ZAKONODAVSTVO U PODRUČJU KULTURE</a:t>
            </a:r>
          </a:p>
          <a:p>
            <a:r>
              <a:rPr lang="hr-HR" dirty="0">
                <a:solidFill>
                  <a:srgbClr val="2A1A00"/>
                </a:solidFill>
                <a:latin typeface="+mj-lt"/>
              </a:rPr>
              <a:t>PRIJEPIS I DIKTAT</a:t>
            </a:r>
          </a:p>
          <a:p>
            <a:r>
              <a:rPr lang="hr-HR" dirty="0">
                <a:solidFill>
                  <a:srgbClr val="2A1A00"/>
                </a:solidFill>
                <a:latin typeface="+mj-lt"/>
              </a:rPr>
              <a:t>OBRADA SLUŽBENE DOKUMENTACIJE</a:t>
            </a:r>
          </a:p>
          <a:p>
            <a:r>
              <a:rPr lang="hr-HR" dirty="0">
                <a:solidFill>
                  <a:srgbClr val="2A1A00"/>
                </a:solidFill>
                <a:latin typeface="+mj-lt"/>
              </a:rPr>
              <a:t>FOTOGRAFIJA I MIKROFOTOGRAFIJA</a:t>
            </a:r>
          </a:p>
          <a:p>
            <a:r>
              <a:rPr lang="hr-HR" dirty="0">
                <a:solidFill>
                  <a:srgbClr val="2A1A00"/>
                </a:solidFill>
                <a:latin typeface="+mj-lt"/>
              </a:rPr>
              <a:t>ZAŠTITA I OBRADA ELEKTRONIČKIH ZAPISA</a:t>
            </a:r>
          </a:p>
          <a:p>
            <a:r>
              <a:rPr lang="hr-HR" dirty="0">
                <a:solidFill>
                  <a:srgbClr val="2A1A00"/>
                </a:solidFill>
                <a:latin typeface="+mj-lt"/>
              </a:rPr>
              <a:t>SPISOVODSTVO</a:t>
            </a:r>
          </a:p>
          <a:p>
            <a:r>
              <a:rPr lang="hr-HR" dirty="0">
                <a:solidFill>
                  <a:srgbClr val="2A1A00"/>
                </a:solidFill>
                <a:latin typeface="+mj-lt"/>
              </a:rPr>
              <a:t>ZAŠTITA ARHIVSKOG GRADIVA</a:t>
            </a:r>
          </a:p>
          <a:p>
            <a:endParaRPr lang="hr-HR" dirty="0"/>
          </a:p>
        </p:txBody>
      </p:sp>
    </p:spTree>
    <p:extLst>
      <p:ext uri="{BB962C8B-B14F-4D97-AF65-F5344CB8AC3E}">
        <p14:creationId xmlns:p14="http://schemas.microsoft.com/office/powerpoint/2010/main" val="465592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dirty="0"/>
              <a:t>Arhivski tehničar/ka</a:t>
            </a:r>
            <a:br>
              <a:rPr lang="hr-HR" dirty="0"/>
            </a:br>
            <a:r>
              <a:rPr lang="hr-HR" dirty="0"/>
              <a:t>moduli</a:t>
            </a:r>
          </a:p>
        </p:txBody>
      </p:sp>
      <p:sp>
        <p:nvSpPr>
          <p:cNvPr id="3" name="Content Placeholder 2"/>
          <p:cNvSpPr>
            <a:spLocks noGrp="1"/>
          </p:cNvSpPr>
          <p:nvPr>
            <p:ph idx="1"/>
          </p:nvPr>
        </p:nvSpPr>
        <p:spPr/>
        <p:txBody>
          <a:bodyPr/>
          <a:lstStyle/>
          <a:p>
            <a:r>
              <a:rPr lang="hr-HR" dirty="0">
                <a:solidFill>
                  <a:srgbClr val="2A1A00"/>
                </a:solidFill>
                <a:latin typeface="+mj-lt"/>
              </a:rPr>
              <a:t>INFORMACIJSKI SUSTAV U ARHIVU I PISMOHRANI</a:t>
            </a:r>
          </a:p>
          <a:p>
            <a:r>
              <a:rPr lang="hr-HR" dirty="0">
                <a:solidFill>
                  <a:srgbClr val="2A1A00"/>
                </a:solidFill>
                <a:latin typeface="+mj-lt"/>
              </a:rPr>
              <a:t>ZAŠTITA PODATAKAU ARHIVU I UPRAVLJANJE ELEKTRONIČKIM DOKUMENTIMA</a:t>
            </a:r>
          </a:p>
          <a:p>
            <a:r>
              <a:rPr lang="hr-HR" dirty="0">
                <a:solidFill>
                  <a:srgbClr val="2A1A00"/>
                </a:solidFill>
                <a:latin typeface="+mj-lt"/>
              </a:rPr>
              <a:t>POVIJEST FILMA I FILMSKA TEHNOLOGIJA</a:t>
            </a:r>
          </a:p>
          <a:p>
            <a:r>
              <a:rPr lang="hr-HR" dirty="0">
                <a:solidFill>
                  <a:srgbClr val="2A1A00"/>
                </a:solidFill>
                <a:latin typeface="+mj-lt"/>
              </a:rPr>
              <a:t>RESTAURACIJA  I KONZERVACIJA ARHIVSKOG GRADIVA</a:t>
            </a:r>
          </a:p>
          <a:p>
            <a:r>
              <a:rPr lang="hr-HR" dirty="0">
                <a:solidFill>
                  <a:srgbClr val="2A1A00"/>
                </a:solidFill>
                <a:latin typeface="+mj-lt"/>
              </a:rPr>
              <a:t>BAZE PODATAKA U ARHIVU I PISMOHRANI</a:t>
            </a:r>
          </a:p>
          <a:p>
            <a:r>
              <a:rPr lang="hr-HR" dirty="0">
                <a:solidFill>
                  <a:srgbClr val="2A1A00"/>
                </a:solidFill>
                <a:latin typeface="+mj-lt"/>
              </a:rPr>
              <a:t>ČOVJEK I ZDRAVLJE</a:t>
            </a:r>
          </a:p>
          <a:p>
            <a:endParaRPr lang="hr-HR" dirty="0"/>
          </a:p>
        </p:txBody>
      </p:sp>
    </p:spTree>
    <p:extLst>
      <p:ext uri="{BB962C8B-B14F-4D97-AF65-F5344CB8AC3E}">
        <p14:creationId xmlns:p14="http://schemas.microsoft.com/office/powerpoint/2010/main" val="237905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88640"/>
            <a:ext cx="7633742" cy="958383"/>
          </a:xfrm>
        </p:spPr>
        <p:txBody>
          <a:bodyPr>
            <a:noAutofit/>
          </a:bodyPr>
          <a:lstStyle/>
          <a:p>
            <a:pPr algn="ctr"/>
            <a:r>
              <a:rPr lang="hr-HR" sz="3600" dirty="0"/>
              <a:t>ORGANIZACIJA MODULA U I. RAZREDU ARHIVSKI TEHNIČAR</a:t>
            </a:r>
          </a:p>
        </p:txBody>
      </p:sp>
      <p:graphicFrame>
        <p:nvGraphicFramePr>
          <p:cNvPr id="4" name="Rezervirano mjesto sadržaja 3">
            <a:extLst>
              <a:ext uri="{FF2B5EF4-FFF2-40B4-BE49-F238E27FC236}">
                <a16:creationId xmlns:a16="http://schemas.microsoft.com/office/drawing/2014/main" id="{7E237821-0C77-41F7-B521-FA66F475C6C2}"/>
              </a:ext>
            </a:extLst>
          </p:cNvPr>
          <p:cNvGraphicFramePr>
            <a:graphicFrameLocks noGrp="1"/>
          </p:cNvGraphicFramePr>
          <p:nvPr>
            <p:ph idx="1"/>
            <p:extLst>
              <p:ext uri="{D42A27DB-BD31-4B8C-83A1-F6EECF244321}">
                <p14:modId xmlns:p14="http://schemas.microsoft.com/office/powerpoint/2010/main" val="317288945"/>
              </p:ext>
            </p:extLst>
          </p:nvPr>
        </p:nvGraphicFramePr>
        <p:xfrm>
          <a:off x="755576" y="1147023"/>
          <a:ext cx="8136892" cy="5589243"/>
        </p:xfrm>
        <a:graphic>
          <a:graphicData uri="http://schemas.openxmlformats.org/drawingml/2006/table">
            <a:tbl>
              <a:tblPr/>
              <a:tblGrid>
                <a:gridCol w="1725379">
                  <a:extLst>
                    <a:ext uri="{9D8B030D-6E8A-4147-A177-3AD203B41FA5}">
                      <a16:colId xmlns:a16="http://schemas.microsoft.com/office/drawing/2014/main" val="3625698598"/>
                    </a:ext>
                  </a:extLst>
                </a:gridCol>
                <a:gridCol w="165060">
                  <a:extLst>
                    <a:ext uri="{9D8B030D-6E8A-4147-A177-3AD203B41FA5}">
                      <a16:colId xmlns:a16="http://schemas.microsoft.com/office/drawing/2014/main" val="3312859412"/>
                    </a:ext>
                  </a:extLst>
                </a:gridCol>
                <a:gridCol w="165060">
                  <a:extLst>
                    <a:ext uri="{9D8B030D-6E8A-4147-A177-3AD203B41FA5}">
                      <a16:colId xmlns:a16="http://schemas.microsoft.com/office/drawing/2014/main" val="2379666747"/>
                    </a:ext>
                  </a:extLst>
                </a:gridCol>
                <a:gridCol w="165060">
                  <a:extLst>
                    <a:ext uri="{9D8B030D-6E8A-4147-A177-3AD203B41FA5}">
                      <a16:colId xmlns:a16="http://schemas.microsoft.com/office/drawing/2014/main" val="787286939"/>
                    </a:ext>
                  </a:extLst>
                </a:gridCol>
                <a:gridCol w="165060">
                  <a:extLst>
                    <a:ext uri="{9D8B030D-6E8A-4147-A177-3AD203B41FA5}">
                      <a16:colId xmlns:a16="http://schemas.microsoft.com/office/drawing/2014/main" val="3822669041"/>
                    </a:ext>
                  </a:extLst>
                </a:gridCol>
                <a:gridCol w="165060">
                  <a:extLst>
                    <a:ext uri="{9D8B030D-6E8A-4147-A177-3AD203B41FA5}">
                      <a16:colId xmlns:a16="http://schemas.microsoft.com/office/drawing/2014/main" val="2218283519"/>
                    </a:ext>
                  </a:extLst>
                </a:gridCol>
                <a:gridCol w="165060">
                  <a:extLst>
                    <a:ext uri="{9D8B030D-6E8A-4147-A177-3AD203B41FA5}">
                      <a16:colId xmlns:a16="http://schemas.microsoft.com/office/drawing/2014/main" val="2497015485"/>
                    </a:ext>
                  </a:extLst>
                </a:gridCol>
                <a:gridCol w="165060">
                  <a:extLst>
                    <a:ext uri="{9D8B030D-6E8A-4147-A177-3AD203B41FA5}">
                      <a16:colId xmlns:a16="http://schemas.microsoft.com/office/drawing/2014/main" val="4043866429"/>
                    </a:ext>
                  </a:extLst>
                </a:gridCol>
                <a:gridCol w="165060">
                  <a:extLst>
                    <a:ext uri="{9D8B030D-6E8A-4147-A177-3AD203B41FA5}">
                      <a16:colId xmlns:a16="http://schemas.microsoft.com/office/drawing/2014/main" val="1955582152"/>
                    </a:ext>
                  </a:extLst>
                </a:gridCol>
                <a:gridCol w="165060">
                  <a:extLst>
                    <a:ext uri="{9D8B030D-6E8A-4147-A177-3AD203B41FA5}">
                      <a16:colId xmlns:a16="http://schemas.microsoft.com/office/drawing/2014/main" val="1311048094"/>
                    </a:ext>
                  </a:extLst>
                </a:gridCol>
                <a:gridCol w="177954">
                  <a:extLst>
                    <a:ext uri="{9D8B030D-6E8A-4147-A177-3AD203B41FA5}">
                      <a16:colId xmlns:a16="http://schemas.microsoft.com/office/drawing/2014/main" val="3929102522"/>
                    </a:ext>
                  </a:extLst>
                </a:gridCol>
                <a:gridCol w="177954">
                  <a:extLst>
                    <a:ext uri="{9D8B030D-6E8A-4147-A177-3AD203B41FA5}">
                      <a16:colId xmlns:a16="http://schemas.microsoft.com/office/drawing/2014/main" val="1318894575"/>
                    </a:ext>
                  </a:extLst>
                </a:gridCol>
                <a:gridCol w="177954">
                  <a:extLst>
                    <a:ext uri="{9D8B030D-6E8A-4147-A177-3AD203B41FA5}">
                      <a16:colId xmlns:a16="http://schemas.microsoft.com/office/drawing/2014/main" val="769367540"/>
                    </a:ext>
                  </a:extLst>
                </a:gridCol>
                <a:gridCol w="177954">
                  <a:extLst>
                    <a:ext uri="{9D8B030D-6E8A-4147-A177-3AD203B41FA5}">
                      <a16:colId xmlns:a16="http://schemas.microsoft.com/office/drawing/2014/main" val="2388131467"/>
                    </a:ext>
                  </a:extLst>
                </a:gridCol>
                <a:gridCol w="177954">
                  <a:extLst>
                    <a:ext uri="{9D8B030D-6E8A-4147-A177-3AD203B41FA5}">
                      <a16:colId xmlns:a16="http://schemas.microsoft.com/office/drawing/2014/main" val="1316207477"/>
                    </a:ext>
                  </a:extLst>
                </a:gridCol>
                <a:gridCol w="177954">
                  <a:extLst>
                    <a:ext uri="{9D8B030D-6E8A-4147-A177-3AD203B41FA5}">
                      <a16:colId xmlns:a16="http://schemas.microsoft.com/office/drawing/2014/main" val="1783565520"/>
                    </a:ext>
                  </a:extLst>
                </a:gridCol>
                <a:gridCol w="177954">
                  <a:extLst>
                    <a:ext uri="{9D8B030D-6E8A-4147-A177-3AD203B41FA5}">
                      <a16:colId xmlns:a16="http://schemas.microsoft.com/office/drawing/2014/main" val="3340266732"/>
                    </a:ext>
                  </a:extLst>
                </a:gridCol>
                <a:gridCol w="177954">
                  <a:extLst>
                    <a:ext uri="{9D8B030D-6E8A-4147-A177-3AD203B41FA5}">
                      <a16:colId xmlns:a16="http://schemas.microsoft.com/office/drawing/2014/main" val="1381435821"/>
                    </a:ext>
                  </a:extLst>
                </a:gridCol>
                <a:gridCol w="177954">
                  <a:extLst>
                    <a:ext uri="{9D8B030D-6E8A-4147-A177-3AD203B41FA5}">
                      <a16:colId xmlns:a16="http://schemas.microsoft.com/office/drawing/2014/main" val="1516498952"/>
                    </a:ext>
                  </a:extLst>
                </a:gridCol>
                <a:gridCol w="177954">
                  <a:extLst>
                    <a:ext uri="{9D8B030D-6E8A-4147-A177-3AD203B41FA5}">
                      <a16:colId xmlns:a16="http://schemas.microsoft.com/office/drawing/2014/main" val="2871828581"/>
                    </a:ext>
                  </a:extLst>
                </a:gridCol>
                <a:gridCol w="177954">
                  <a:extLst>
                    <a:ext uri="{9D8B030D-6E8A-4147-A177-3AD203B41FA5}">
                      <a16:colId xmlns:a16="http://schemas.microsoft.com/office/drawing/2014/main" val="2947203793"/>
                    </a:ext>
                  </a:extLst>
                </a:gridCol>
                <a:gridCol w="177954">
                  <a:extLst>
                    <a:ext uri="{9D8B030D-6E8A-4147-A177-3AD203B41FA5}">
                      <a16:colId xmlns:a16="http://schemas.microsoft.com/office/drawing/2014/main" val="79306674"/>
                    </a:ext>
                  </a:extLst>
                </a:gridCol>
                <a:gridCol w="177954">
                  <a:extLst>
                    <a:ext uri="{9D8B030D-6E8A-4147-A177-3AD203B41FA5}">
                      <a16:colId xmlns:a16="http://schemas.microsoft.com/office/drawing/2014/main" val="410079283"/>
                    </a:ext>
                  </a:extLst>
                </a:gridCol>
                <a:gridCol w="177954">
                  <a:extLst>
                    <a:ext uri="{9D8B030D-6E8A-4147-A177-3AD203B41FA5}">
                      <a16:colId xmlns:a16="http://schemas.microsoft.com/office/drawing/2014/main" val="2236181127"/>
                    </a:ext>
                  </a:extLst>
                </a:gridCol>
                <a:gridCol w="177954">
                  <a:extLst>
                    <a:ext uri="{9D8B030D-6E8A-4147-A177-3AD203B41FA5}">
                      <a16:colId xmlns:a16="http://schemas.microsoft.com/office/drawing/2014/main" val="3539476705"/>
                    </a:ext>
                  </a:extLst>
                </a:gridCol>
                <a:gridCol w="177954">
                  <a:extLst>
                    <a:ext uri="{9D8B030D-6E8A-4147-A177-3AD203B41FA5}">
                      <a16:colId xmlns:a16="http://schemas.microsoft.com/office/drawing/2014/main" val="211267876"/>
                    </a:ext>
                  </a:extLst>
                </a:gridCol>
                <a:gridCol w="177954">
                  <a:extLst>
                    <a:ext uri="{9D8B030D-6E8A-4147-A177-3AD203B41FA5}">
                      <a16:colId xmlns:a16="http://schemas.microsoft.com/office/drawing/2014/main" val="2486388801"/>
                    </a:ext>
                  </a:extLst>
                </a:gridCol>
                <a:gridCol w="177954">
                  <a:extLst>
                    <a:ext uri="{9D8B030D-6E8A-4147-A177-3AD203B41FA5}">
                      <a16:colId xmlns:a16="http://schemas.microsoft.com/office/drawing/2014/main" val="3296725186"/>
                    </a:ext>
                  </a:extLst>
                </a:gridCol>
                <a:gridCol w="177954">
                  <a:extLst>
                    <a:ext uri="{9D8B030D-6E8A-4147-A177-3AD203B41FA5}">
                      <a16:colId xmlns:a16="http://schemas.microsoft.com/office/drawing/2014/main" val="1075503341"/>
                    </a:ext>
                  </a:extLst>
                </a:gridCol>
                <a:gridCol w="177954">
                  <a:extLst>
                    <a:ext uri="{9D8B030D-6E8A-4147-A177-3AD203B41FA5}">
                      <a16:colId xmlns:a16="http://schemas.microsoft.com/office/drawing/2014/main" val="3468836395"/>
                    </a:ext>
                  </a:extLst>
                </a:gridCol>
                <a:gridCol w="177954">
                  <a:extLst>
                    <a:ext uri="{9D8B030D-6E8A-4147-A177-3AD203B41FA5}">
                      <a16:colId xmlns:a16="http://schemas.microsoft.com/office/drawing/2014/main" val="1695608466"/>
                    </a:ext>
                  </a:extLst>
                </a:gridCol>
                <a:gridCol w="177954">
                  <a:extLst>
                    <a:ext uri="{9D8B030D-6E8A-4147-A177-3AD203B41FA5}">
                      <a16:colId xmlns:a16="http://schemas.microsoft.com/office/drawing/2014/main" val="3492906481"/>
                    </a:ext>
                  </a:extLst>
                </a:gridCol>
                <a:gridCol w="177954">
                  <a:extLst>
                    <a:ext uri="{9D8B030D-6E8A-4147-A177-3AD203B41FA5}">
                      <a16:colId xmlns:a16="http://schemas.microsoft.com/office/drawing/2014/main" val="1145765199"/>
                    </a:ext>
                  </a:extLst>
                </a:gridCol>
                <a:gridCol w="177954">
                  <a:extLst>
                    <a:ext uri="{9D8B030D-6E8A-4147-A177-3AD203B41FA5}">
                      <a16:colId xmlns:a16="http://schemas.microsoft.com/office/drawing/2014/main" val="1172176106"/>
                    </a:ext>
                  </a:extLst>
                </a:gridCol>
                <a:gridCol w="177954">
                  <a:extLst>
                    <a:ext uri="{9D8B030D-6E8A-4147-A177-3AD203B41FA5}">
                      <a16:colId xmlns:a16="http://schemas.microsoft.com/office/drawing/2014/main" val="340055119"/>
                    </a:ext>
                  </a:extLst>
                </a:gridCol>
                <a:gridCol w="177954">
                  <a:extLst>
                    <a:ext uri="{9D8B030D-6E8A-4147-A177-3AD203B41FA5}">
                      <a16:colId xmlns:a16="http://schemas.microsoft.com/office/drawing/2014/main" val="1061302930"/>
                    </a:ext>
                  </a:extLst>
                </a:gridCol>
                <a:gridCol w="299169">
                  <a:extLst>
                    <a:ext uri="{9D8B030D-6E8A-4147-A177-3AD203B41FA5}">
                      <a16:colId xmlns:a16="http://schemas.microsoft.com/office/drawing/2014/main" val="2440657685"/>
                    </a:ext>
                  </a:extLst>
                </a:gridCol>
              </a:tblGrid>
              <a:tr h="462954">
                <a:tc gridSpan="37">
                  <a:txBody>
                    <a:bodyPr/>
                    <a:lstStyle/>
                    <a:p>
                      <a:pPr algn="ctr" fontAlgn="ctr"/>
                      <a:r>
                        <a:rPr lang="hr-HR" sz="800" b="1" i="0" u="none" strike="noStrike">
                          <a:solidFill>
                            <a:srgbClr val="000000"/>
                          </a:solidFill>
                          <a:effectLst/>
                          <a:latin typeface="Calibri" panose="020F0502020204030204" pitchFamily="34" charset="0"/>
                        </a:rPr>
                        <a:t>ARHIVSKI TEHNIČAR, 1. razred</a:t>
                      </a:r>
                    </a:p>
                  </a:txBody>
                  <a:tcPr marL="4972" marR="4972" marT="4972" marB="23868"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tc hMerge="1">
                  <a:txBody>
                    <a:bodyPr/>
                    <a:lstStyle/>
                    <a:p>
                      <a:endParaRPr lang="hr-HR"/>
                    </a:p>
                  </a:txBody>
                  <a:tcPr/>
                </a:tc>
                <a:extLst>
                  <a:ext uri="{0D108BD9-81ED-4DB2-BD59-A6C34878D82A}">
                    <a16:rowId xmlns:a16="http://schemas.microsoft.com/office/drawing/2014/main" val="1513901822"/>
                  </a:ext>
                </a:extLst>
              </a:tr>
              <a:tr h="168207">
                <a:tc>
                  <a:txBody>
                    <a:bodyPr/>
                    <a:lstStyle/>
                    <a:p>
                      <a:pPr algn="ctr" fontAlgn="ctr"/>
                      <a:r>
                        <a:rPr lang="hr-HR" sz="500" b="1" i="0" u="none" strike="noStrike">
                          <a:solidFill>
                            <a:srgbClr val="000000"/>
                          </a:solidFill>
                          <a:effectLst/>
                          <a:latin typeface="Calibri Light" panose="020F0302020204030204" pitchFamily="34" charset="0"/>
                        </a:rPr>
                        <a:t> 1. Razred</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1893627"/>
                  </a:ext>
                </a:extLst>
              </a:tr>
              <a:tr h="168207">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6</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7</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8</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9</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16</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17</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18</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19</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26</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27</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28</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29</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0433843"/>
                  </a:ext>
                </a:extLst>
              </a:tr>
              <a:tr h="168207">
                <a:tc>
                  <a:txBody>
                    <a:bodyPr/>
                    <a:lstStyle/>
                    <a:p>
                      <a:pPr algn="ctr" fontAlgn="ctr"/>
                      <a:r>
                        <a:rPr lang="hr-HR" sz="500" b="1" i="0" u="none" strike="noStrike">
                          <a:solidFill>
                            <a:srgbClr val="000000"/>
                          </a:solidFill>
                          <a:effectLst/>
                          <a:latin typeface="Calibri Light" panose="020F0302020204030204" pitchFamily="34" charset="0"/>
                        </a:rPr>
                        <a:t>Općeobrazovni dio </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9025411"/>
                  </a:ext>
                </a:extLst>
              </a:tr>
              <a:tr h="168207">
                <a:tc>
                  <a:txBody>
                    <a:bodyPr/>
                    <a:lstStyle/>
                    <a:p>
                      <a:pPr algn="l" fontAlgn="ctr"/>
                      <a:r>
                        <a:rPr lang="hr-HR" sz="500" b="1" i="0" u="none" strike="noStrike" dirty="0">
                          <a:solidFill>
                            <a:srgbClr val="000000"/>
                          </a:solidFill>
                          <a:effectLst/>
                          <a:latin typeface="Calibri Light" panose="020F0302020204030204" pitchFamily="34" charset="0"/>
                        </a:rPr>
                        <a:t>HRVATSKI JEZIK</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140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4368038"/>
                  </a:ext>
                </a:extLst>
              </a:tr>
              <a:tr h="168207">
                <a:tc>
                  <a:txBody>
                    <a:bodyPr/>
                    <a:lstStyle/>
                    <a:p>
                      <a:pPr algn="l" fontAlgn="ctr"/>
                      <a:r>
                        <a:rPr lang="hr-HR" sz="500" b="1" i="0" u="none" strike="noStrike">
                          <a:solidFill>
                            <a:srgbClr val="000000"/>
                          </a:solidFill>
                          <a:effectLst/>
                          <a:latin typeface="Calibri Light" panose="020F0302020204030204" pitchFamily="34" charset="0"/>
                        </a:rPr>
                        <a:t>STRANI JEZIK 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70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5888359"/>
                  </a:ext>
                </a:extLst>
              </a:tr>
              <a:tr h="168207">
                <a:tc>
                  <a:txBody>
                    <a:bodyPr/>
                    <a:lstStyle/>
                    <a:p>
                      <a:pPr algn="l" fontAlgn="ctr"/>
                      <a:r>
                        <a:rPr lang="hr-HR" sz="500" b="1" i="0" u="none" strike="noStrike">
                          <a:solidFill>
                            <a:srgbClr val="000000"/>
                          </a:solidFill>
                          <a:effectLst/>
                          <a:latin typeface="Calibri Light" panose="020F0302020204030204" pitchFamily="34" charset="0"/>
                        </a:rPr>
                        <a:t>MATEMATIKA</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140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995025"/>
                  </a:ext>
                </a:extLst>
              </a:tr>
              <a:tr h="168207">
                <a:tc>
                  <a:txBody>
                    <a:bodyPr/>
                    <a:lstStyle/>
                    <a:p>
                      <a:pPr algn="l" fontAlgn="ctr"/>
                      <a:r>
                        <a:rPr lang="hr-HR" sz="500" b="1" i="0" u="none" strike="noStrike">
                          <a:solidFill>
                            <a:srgbClr val="000000"/>
                          </a:solidFill>
                          <a:effectLst/>
                          <a:latin typeface="Calibri Light" panose="020F0302020204030204" pitchFamily="34" charset="0"/>
                        </a:rPr>
                        <a:t>POVIJEST</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70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1153446"/>
                  </a:ext>
                </a:extLst>
              </a:tr>
              <a:tr h="168207">
                <a:tc>
                  <a:txBody>
                    <a:bodyPr/>
                    <a:lstStyle/>
                    <a:p>
                      <a:pPr algn="l" fontAlgn="ctr"/>
                      <a:r>
                        <a:rPr lang="hr-HR" sz="500" b="1" i="0" u="none" strike="noStrike">
                          <a:solidFill>
                            <a:srgbClr val="000000"/>
                          </a:solidFill>
                          <a:effectLst/>
                          <a:latin typeface="Calibri Light" panose="020F0302020204030204" pitchFamily="34" charset="0"/>
                        </a:rPr>
                        <a:t>TZK</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70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5616752"/>
                  </a:ext>
                </a:extLst>
              </a:tr>
              <a:tr h="168207">
                <a:tc>
                  <a:txBody>
                    <a:bodyPr/>
                    <a:lstStyle/>
                    <a:p>
                      <a:pPr algn="l" fontAlgn="ctr"/>
                      <a:r>
                        <a:rPr lang="hr-HR" sz="500" b="1" i="0" u="none" strike="noStrike">
                          <a:solidFill>
                            <a:srgbClr val="000000"/>
                          </a:solidFill>
                          <a:effectLst/>
                          <a:latin typeface="Calibri Light" panose="020F0302020204030204" pitchFamily="34" charset="0"/>
                        </a:rPr>
                        <a:t>VJERONAUK/ETIKA</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9805185"/>
                  </a:ext>
                </a:extLst>
              </a:tr>
              <a:tr h="168207">
                <a:tc>
                  <a:txBody>
                    <a:bodyPr/>
                    <a:lstStyle/>
                    <a:p>
                      <a:pPr algn="ctr" fontAlgn="ctr"/>
                      <a:r>
                        <a:rPr lang="hr-HR" sz="500" b="1" i="0" u="none" strike="noStrike">
                          <a:solidFill>
                            <a:srgbClr val="000000"/>
                          </a:solidFill>
                          <a:effectLst/>
                          <a:latin typeface="Calibri Light" panose="020F0302020204030204" pitchFamily="34" charset="0"/>
                        </a:rPr>
                        <a:t>Obvezni moduli </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8665797"/>
                  </a:ext>
                </a:extLst>
              </a:tr>
              <a:tr h="168207">
                <a:tc>
                  <a:txBody>
                    <a:bodyPr/>
                    <a:lstStyle/>
                    <a:p>
                      <a:pPr algn="l" fontAlgn="ctr"/>
                      <a:r>
                        <a:rPr lang="hr-HR" sz="500" b="1" i="0" u="none" strike="noStrike">
                          <a:solidFill>
                            <a:srgbClr val="000000"/>
                          </a:solidFill>
                          <a:effectLst/>
                          <a:latin typeface="Calibri Light" panose="020F0302020204030204" pitchFamily="34" charset="0"/>
                        </a:rPr>
                        <a:t>OSNOVE DAKTILOGRAFIJE</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hr-HR" sz="500" b="1" i="0" u="none" strike="noStrike">
                          <a:solidFill>
                            <a:srgbClr val="000000"/>
                          </a:solidFill>
                          <a:effectLst/>
                          <a:latin typeface="Calibri Light" panose="020F0302020204030204" pitchFamily="34" charset="0"/>
                        </a:rPr>
                        <a:t>120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4002021"/>
                  </a:ext>
                </a:extLst>
              </a:tr>
              <a:tr h="186643">
                <a:tc>
                  <a:txBody>
                    <a:bodyPr/>
                    <a:lstStyle/>
                    <a:p>
                      <a:pPr algn="l" fontAlgn="ctr"/>
                      <a:r>
                        <a:rPr lang="hr-HR" sz="500" b="1" i="0" u="none" strike="noStrike">
                          <a:solidFill>
                            <a:srgbClr val="000000"/>
                          </a:solidFill>
                          <a:effectLst/>
                          <a:latin typeface="Calibri Light" panose="020F0302020204030204" pitchFamily="34" charset="0"/>
                        </a:rPr>
                        <a:t>OSNOVE PRAVA</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hr-HR" sz="6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80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6662025"/>
                  </a:ext>
                </a:extLst>
              </a:tr>
              <a:tr h="168207">
                <a:tc>
                  <a:txBody>
                    <a:bodyPr/>
                    <a:lstStyle/>
                    <a:p>
                      <a:pPr algn="l" fontAlgn="ctr"/>
                      <a:r>
                        <a:rPr lang="hr-HR" sz="500" b="1" i="0" u="none" strike="noStrike">
                          <a:solidFill>
                            <a:srgbClr val="000000"/>
                          </a:solidFill>
                          <a:effectLst/>
                          <a:latin typeface="Calibri Light" panose="020F0302020204030204" pitchFamily="34" charset="0"/>
                        </a:rPr>
                        <a:t>OSNOVE USTAVNOG PRAVA</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gn="ctr" fontAlgn="ctr"/>
                      <a:r>
                        <a:rPr lang="hr-HR" sz="500" b="1" i="0" u="none" strike="noStrike">
                          <a:solidFill>
                            <a:srgbClr val="000000"/>
                          </a:solidFill>
                          <a:effectLst/>
                          <a:latin typeface="Calibri Light" panose="020F0302020204030204" pitchFamily="34" charset="0"/>
                        </a:rPr>
                        <a:t>40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6462356"/>
                  </a:ext>
                </a:extLst>
              </a:tr>
              <a:tr h="291661">
                <a:tc>
                  <a:txBody>
                    <a:bodyPr/>
                    <a:lstStyle/>
                    <a:p>
                      <a:pPr algn="l" fontAlgn="ctr"/>
                      <a:r>
                        <a:rPr lang="pl-PL" sz="500" b="1" i="0" u="none" strike="noStrike">
                          <a:solidFill>
                            <a:srgbClr val="000000"/>
                          </a:solidFill>
                          <a:effectLst/>
                          <a:latin typeface="Calibri Light" panose="020F0302020204030204" pitchFamily="34" charset="0"/>
                        </a:rPr>
                        <a:t>POSLOVNA KOMUNIKACIJA U ARHIVSKOJ SLUŽBI </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hr-HR" sz="500" b="1" i="0" u="none" strike="noStrike">
                          <a:solidFill>
                            <a:srgbClr val="000000"/>
                          </a:solidFill>
                          <a:effectLst/>
                          <a:latin typeface="Calibri Light" panose="020F0302020204030204" pitchFamily="34" charset="0"/>
                        </a:rPr>
                        <a:t>135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3016552"/>
                  </a:ext>
                </a:extLst>
              </a:tr>
              <a:tr h="291661">
                <a:tc>
                  <a:txBody>
                    <a:bodyPr/>
                    <a:lstStyle/>
                    <a:p>
                      <a:pPr algn="l" fontAlgn="ctr"/>
                      <a:r>
                        <a:rPr lang="pl-PL" sz="500" b="1" i="0" u="none" strike="noStrike">
                          <a:solidFill>
                            <a:srgbClr val="000000"/>
                          </a:solidFill>
                          <a:effectLst/>
                          <a:latin typeface="Calibri Light" panose="020F0302020204030204" pitchFamily="34" charset="0"/>
                        </a:rPr>
                        <a:t>INFORMACIJSKO-KOMUNIKACIJSKA TEHNOLOGIJA I OBLIKOVANJE TEKSTA</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hr-HR" sz="500" b="1" i="0" u="none" strike="noStrike">
                          <a:solidFill>
                            <a:srgbClr val="000000"/>
                          </a:solidFill>
                          <a:effectLst/>
                          <a:latin typeface="Calibri Light" panose="020F0302020204030204" pitchFamily="34" charset="0"/>
                        </a:rPr>
                        <a:t>70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1022861"/>
                  </a:ext>
                </a:extLst>
              </a:tr>
              <a:tr h="168207">
                <a:tc>
                  <a:txBody>
                    <a:bodyPr/>
                    <a:lstStyle/>
                    <a:p>
                      <a:pPr algn="l" fontAlgn="ctr"/>
                      <a:r>
                        <a:rPr lang="hr-HR" sz="500" b="1" i="0" u="none" strike="noStrike">
                          <a:solidFill>
                            <a:srgbClr val="000000"/>
                          </a:solidFill>
                          <a:effectLst/>
                          <a:latin typeface="Calibri Light" panose="020F0302020204030204" pitchFamily="34" charset="0"/>
                        </a:rPr>
                        <a:t>OSNOVE ARHIVISTIKE I ARHIVSKE SLUŽBE</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66FF"/>
                    </a:solidFill>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105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886494"/>
                  </a:ext>
                </a:extLst>
              </a:tr>
              <a:tr h="291661">
                <a:tc>
                  <a:txBody>
                    <a:bodyPr/>
                    <a:lstStyle/>
                    <a:p>
                      <a:pPr algn="l" fontAlgn="ctr"/>
                      <a:r>
                        <a:rPr lang="hr-HR" sz="500" b="1" i="0" u="none" strike="noStrike">
                          <a:solidFill>
                            <a:srgbClr val="000000"/>
                          </a:solidFill>
                          <a:effectLst/>
                          <a:latin typeface="Calibri Light" panose="020F0302020204030204" pitchFamily="34" charset="0"/>
                        </a:rPr>
                        <a:t>POVIJEST INSTITUCIJA NA HRVATSKOM PODRUČJU </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4"/>
                    </a:solidFill>
                  </a:tcPr>
                </a:tc>
                <a:tc>
                  <a:txBody>
                    <a:bodyPr/>
                    <a:lstStyle/>
                    <a:p>
                      <a:pPr algn="ctr" fontAlgn="ctr"/>
                      <a:r>
                        <a:rPr lang="hr-HR" sz="500" b="1" i="0" u="none" strike="noStrike">
                          <a:solidFill>
                            <a:srgbClr val="000000"/>
                          </a:solidFill>
                          <a:effectLst/>
                          <a:latin typeface="Calibri Light" panose="020F0302020204030204" pitchFamily="34" charset="0"/>
                        </a:rPr>
                        <a:t>45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3034068"/>
                  </a:ext>
                </a:extLst>
              </a:tr>
              <a:tr h="177466">
                <a:tc>
                  <a:txBody>
                    <a:bodyPr/>
                    <a:lstStyle/>
                    <a:p>
                      <a:pPr algn="l" fontAlgn="ctr"/>
                      <a:r>
                        <a:rPr lang="hr-HR" sz="500" b="1" i="0" u="none" strike="noStrike">
                          <a:solidFill>
                            <a:srgbClr val="000000"/>
                          </a:solidFill>
                          <a:effectLst/>
                          <a:latin typeface="Calibri Light" panose="020F0302020204030204" pitchFamily="34" charset="0"/>
                        </a:rPr>
                        <a:t>STRANI JEZIK 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fontAlgn="ctr"/>
                      <a:r>
                        <a:rPr lang="hr-HR" sz="500" b="1" i="0" u="none" strike="noStrike">
                          <a:solidFill>
                            <a:srgbClr val="000000"/>
                          </a:solidFill>
                          <a:effectLst/>
                          <a:latin typeface="Calibri Light" panose="020F0302020204030204" pitchFamily="34" charset="0"/>
                        </a:rPr>
                        <a:t>70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7177112"/>
                  </a:ext>
                </a:extLst>
              </a:tr>
              <a:tr h="168207">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5647426"/>
                  </a:ext>
                </a:extLst>
              </a:tr>
              <a:tr h="168207">
                <a:tc>
                  <a:txBody>
                    <a:bodyPr/>
                    <a:lstStyle/>
                    <a:p>
                      <a:pPr algn="l" fontAlgn="ctr"/>
                      <a:r>
                        <a:rPr lang="hr-HR" sz="500" b="1" i="0" u="none" strike="noStrike">
                          <a:solidFill>
                            <a:srgbClr val="000000"/>
                          </a:solidFill>
                          <a:effectLst/>
                          <a:latin typeface="Calibri Light" panose="020F0302020204030204" pitchFamily="34" charset="0"/>
                        </a:rPr>
                        <a:t>SAT RAZREDNIKA</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9382463"/>
                  </a:ext>
                </a:extLst>
              </a:tr>
              <a:tr h="168207">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4054518"/>
                  </a:ext>
                </a:extLst>
              </a:tr>
              <a:tr h="168207">
                <a:tc>
                  <a:txBody>
                    <a:bodyPr/>
                    <a:lstStyle/>
                    <a:p>
                      <a:pPr algn="ctr" fontAlgn="ctr"/>
                      <a:r>
                        <a:rPr lang="hr-HR" sz="500" b="1" i="0" u="none" strike="noStrike">
                          <a:solidFill>
                            <a:srgbClr val="000000"/>
                          </a:solidFill>
                          <a:effectLst/>
                          <a:latin typeface="Calibri Light" panose="020F0302020204030204" pitchFamily="34" charset="0"/>
                        </a:rPr>
                        <a:t>Izborni moduli</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0543209"/>
                  </a:ext>
                </a:extLst>
              </a:tr>
              <a:tr h="168207">
                <a:tc>
                  <a:txBody>
                    <a:bodyPr/>
                    <a:lstStyle/>
                    <a:p>
                      <a:pPr algn="ctr" fontAlgn="ctr"/>
                      <a:r>
                        <a:rPr lang="hr-HR" sz="500" b="1" i="0" u="none" strike="noStrike">
                          <a:solidFill>
                            <a:srgbClr val="000000"/>
                          </a:solidFill>
                          <a:effectLst/>
                          <a:latin typeface="Calibri Light" panose="020F0302020204030204" pitchFamily="34" charset="0"/>
                        </a:rPr>
                        <a:t>n/p</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9606341"/>
                  </a:ext>
                </a:extLst>
              </a:tr>
              <a:tr h="168207">
                <a:tc>
                  <a:txBody>
                    <a:bodyPr/>
                    <a:lstStyle/>
                    <a:p>
                      <a:pPr algn="ctr" fontAlgn="ctr"/>
                      <a:r>
                        <a:rPr lang="hr-HR" sz="500" b="1" i="0" u="none" strike="noStrike">
                          <a:solidFill>
                            <a:srgbClr val="000000"/>
                          </a:solidFill>
                          <a:effectLst/>
                          <a:latin typeface="Calibri Light" panose="020F0302020204030204" pitchFamily="34" charset="0"/>
                        </a:rPr>
                        <a:t>n/p</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7597898"/>
                  </a:ext>
                </a:extLst>
              </a:tr>
              <a:tr h="168207">
                <a:tc>
                  <a:txBody>
                    <a:bodyPr/>
                    <a:lstStyle/>
                    <a:p>
                      <a:pPr algn="ctr" fontAlgn="ctr"/>
                      <a:r>
                        <a:rPr lang="hr-HR" sz="500" b="1" i="0" u="none" strike="noStrike">
                          <a:solidFill>
                            <a:srgbClr val="000000"/>
                          </a:solidFill>
                          <a:effectLst/>
                          <a:latin typeface="Calibri Light" panose="020F0302020204030204" pitchFamily="34" charset="0"/>
                        </a:rPr>
                        <a:t>Fakulatativni moduli</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3853532"/>
                  </a:ext>
                </a:extLst>
              </a:tr>
              <a:tr h="168207">
                <a:tc>
                  <a:txBody>
                    <a:bodyPr/>
                    <a:lstStyle/>
                    <a:p>
                      <a:pPr algn="ctr" fontAlgn="ctr"/>
                      <a:r>
                        <a:rPr lang="hr-HR" sz="500" b="1" i="0" u="none" strike="noStrike">
                          <a:solidFill>
                            <a:srgbClr val="000000"/>
                          </a:solidFill>
                          <a:effectLst/>
                          <a:latin typeface="Calibri Light" panose="020F0302020204030204" pitchFamily="34" charset="0"/>
                        </a:rPr>
                        <a:t> Dodatna i dopunska nastava</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hr-HR" sz="500" b="1" i="0" u="none" strike="noStrike">
                        <a:solidFill>
                          <a:srgbClr val="000000"/>
                        </a:solidFill>
                        <a:effectLst/>
                        <a:latin typeface="Calibri Light" panose="020F0302020204030204" pitchFamily="34" charset="0"/>
                      </a:endParaRP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3576547"/>
                  </a:ext>
                </a:extLst>
              </a:tr>
              <a:tr h="168207">
                <a:tc>
                  <a:txBody>
                    <a:bodyPr/>
                    <a:lstStyle/>
                    <a:p>
                      <a:pPr algn="ctr" fontAlgn="ctr"/>
                      <a:r>
                        <a:rPr lang="hr-HR" sz="500" b="1" i="0" u="none" strike="noStrike">
                          <a:solidFill>
                            <a:srgbClr val="000000"/>
                          </a:solidFill>
                          <a:effectLst/>
                          <a:latin typeface="Calibri Light" panose="020F0302020204030204" pitchFamily="34" charset="0"/>
                        </a:rPr>
                        <a:t>Ukupno sati tjedno:</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34</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33</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32</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hr-HR" sz="500" b="1" i="0" u="none" strike="noStrike">
                          <a:solidFill>
                            <a:srgbClr val="000000"/>
                          </a:solidFill>
                          <a:effectLst/>
                          <a:latin typeface="Calibri Light" panose="020F0302020204030204" pitchFamily="34" charset="0"/>
                        </a:rPr>
                        <a:t>1225</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067981129"/>
                  </a:ext>
                </a:extLst>
              </a:tr>
              <a:tr h="186643">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hr-HR" sz="600" b="1" i="0" u="none" strike="noStrike">
                        <a:solidFill>
                          <a:srgbClr val="000000"/>
                        </a:solidFill>
                        <a:effectLst/>
                        <a:latin typeface="Calibri Light" panose="020F0302020204030204" pitchFamily="34" charset="0"/>
                      </a:endParaRPr>
                    </a:p>
                  </a:txBody>
                  <a:tcPr marL="4972" marR="4972" marT="4972" marB="23868"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hr-HR" sz="500" b="1" i="0" u="none" strike="noStrike" dirty="0">
                          <a:solidFill>
                            <a:srgbClr val="000000"/>
                          </a:solidFill>
                          <a:effectLst/>
                          <a:latin typeface="Calibri Light" panose="020F0302020204030204" pitchFamily="34" charset="0"/>
                        </a:rPr>
                        <a:t>1190</a:t>
                      </a:r>
                    </a:p>
                  </a:txBody>
                  <a:tcPr marL="4972" marR="4972" marT="4972" marB="238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776577782"/>
                  </a:ext>
                </a:extLst>
              </a:tr>
            </a:tbl>
          </a:graphicData>
        </a:graphic>
      </p:graphicFrame>
    </p:spTree>
    <p:extLst>
      <p:ext uri="{BB962C8B-B14F-4D97-AF65-F5344CB8AC3E}">
        <p14:creationId xmlns:p14="http://schemas.microsoft.com/office/powerpoint/2010/main" val="1226769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dirty="0"/>
              <a:t>OCJENJIVANJE U MODULARNOJ NASTAVI</a:t>
            </a:r>
          </a:p>
        </p:txBody>
      </p:sp>
      <p:sp>
        <p:nvSpPr>
          <p:cNvPr id="3" name="Content Placeholder 2"/>
          <p:cNvSpPr>
            <a:spLocks noGrp="1"/>
          </p:cNvSpPr>
          <p:nvPr>
            <p:ph idx="1"/>
          </p:nvPr>
        </p:nvSpPr>
        <p:spPr>
          <a:xfrm>
            <a:off x="938758" y="1916832"/>
            <a:ext cx="7633742" cy="4608512"/>
          </a:xfrm>
        </p:spPr>
        <p:txBody>
          <a:bodyPr>
            <a:normAutofit fontScale="92500" lnSpcReduction="10000"/>
          </a:bodyPr>
          <a:lstStyle/>
          <a:p>
            <a:r>
              <a:rPr lang="hr-HR" dirty="0">
                <a:solidFill>
                  <a:srgbClr val="2A1A00"/>
                </a:solidFill>
                <a:latin typeface="+mj-lt"/>
              </a:rPr>
              <a:t>Svaki modul se satoji od jednog ili više skupova ishdoa učenja</a:t>
            </a:r>
          </a:p>
          <a:p>
            <a:r>
              <a:rPr lang="hr-HR" dirty="0">
                <a:solidFill>
                  <a:srgbClr val="2A1A00"/>
                </a:solidFill>
                <a:latin typeface="+mj-lt"/>
              </a:rPr>
              <a:t>Svaki modul i skup ishoda učenja imatežinsku vrijednost izraženu u ECVET bodovima</a:t>
            </a:r>
          </a:p>
          <a:p>
            <a:r>
              <a:rPr lang="hr-HR" dirty="0">
                <a:solidFill>
                  <a:srgbClr val="2A1A00"/>
                </a:solidFill>
                <a:latin typeface="+mj-lt"/>
              </a:rPr>
              <a:t>Na kraju svakog skupa ishoda učenja zaključuje se ocjena</a:t>
            </a:r>
          </a:p>
          <a:p>
            <a:r>
              <a:rPr lang="hr-HR" dirty="0">
                <a:solidFill>
                  <a:srgbClr val="2A1A00"/>
                </a:solidFill>
                <a:latin typeface="+mj-lt"/>
              </a:rPr>
              <a:t>Zaključna ocjena iz modula je u pravilu prema formuli:</a:t>
            </a:r>
          </a:p>
          <a:p>
            <a:pPr marL="0" indent="0">
              <a:buNone/>
            </a:pPr>
            <a:r>
              <a:rPr lang="hr-HR" dirty="0">
                <a:solidFill>
                  <a:srgbClr val="FF0000"/>
                </a:solidFill>
                <a:latin typeface="+mj-lt"/>
              </a:rPr>
              <a:t>	</a:t>
            </a:r>
            <a:r>
              <a:rPr lang="hr-HR" dirty="0">
                <a:solidFill>
                  <a:srgbClr val="C00000"/>
                </a:solidFill>
                <a:latin typeface="+mj-lt"/>
              </a:rPr>
              <a:t>ocjena SIU x broj ECVETa SIU + ocjena SIU x broj ECVETa SIU = </a:t>
            </a:r>
          </a:p>
          <a:p>
            <a:pPr marL="0" indent="0">
              <a:buNone/>
            </a:pPr>
            <a:r>
              <a:rPr lang="hr-HR" dirty="0">
                <a:solidFill>
                  <a:srgbClr val="C00000"/>
                </a:solidFill>
                <a:latin typeface="+mj-lt"/>
              </a:rPr>
              <a:t>	X : broj ECVETa modula</a:t>
            </a:r>
          </a:p>
          <a:p>
            <a:pPr>
              <a:buFont typeface="Arial" charset="0"/>
              <a:buChar char="•"/>
            </a:pPr>
            <a:r>
              <a:rPr lang="hr-HR" dirty="0">
                <a:solidFill>
                  <a:srgbClr val="C00000"/>
                </a:solidFill>
                <a:latin typeface="+mj-lt"/>
              </a:rPr>
              <a:t>Da bi zaključna ocjena iz modula bila pozitivna, iz svih SIU treba zaključna ocjena biti pozitivna</a:t>
            </a:r>
          </a:p>
          <a:p>
            <a:pPr>
              <a:buFont typeface="Arial" charset="0"/>
              <a:buChar char="•"/>
            </a:pPr>
            <a:r>
              <a:rPr lang="hr-HR" dirty="0">
                <a:solidFill>
                  <a:srgbClr val="2A1A00"/>
                </a:solidFill>
                <a:latin typeface="+mj-lt"/>
              </a:rPr>
              <a:t>Ocjena iz jednog SIU ili jednog modula ne može se ispraviti na sljedećem SIU ili modulu</a:t>
            </a:r>
          </a:p>
          <a:p>
            <a:pPr>
              <a:buFont typeface="Arial" charset="0"/>
              <a:buChar char="•"/>
            </a:pPr>
            <a:r>
              <a:rPr lang="hr-HR" dirty="0">
                <a:solidFill>
                  <a:srgbClr val="2A1A00"/>
                </a:solidFill>
                <a:latin typeface="+mj-lt"/>
              </a:rPr>
              <a:t>Ako je zaključna ocjena iz SIU ili modula negativna a isti je zaključen prije kraja nastavne godine onda se učenik upućuje na obvezan dopunski rad</a:t>
            </a:r>
          </a:p>
        </p:txBody>
      </p:sp>
    </p:spTree>
    <p:extLst>
      <p:ext uri="{BB962C8B-B14F-4D97-AF65-F5344CB8AC3E}">
        <p14:creationId xmlns:p14="http://schemas.microsoft.com/office/powerpoint/2010/main" val="3395332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1492132"/>
          </a:xfrm>
        </p:spPr>
        <p:txBody>
          <a:bodyPr>
            <a:normAutofit/>
          </a:bodyPr>
          <a:lstStyle/>
          <a:p>
            <a:pPr algn="ctr"/>
            <a:r>
              <a:rPr lang="hr-HR" sz="4000" dirty="0"/>
              <a:t>NAKON ZAVRŠETKA ŠKOLOVANJA arhivski tehničar/ka ĆE MOĆI:</a:t>
            </a:r>
          </a:p>
        </p:txBody>
      </p:sp>
      <p:sp>
        <p:nvSpPr>
          <p:cNvPr id="3" name="Content Placeholder 2"/>
          <p:cNvSpPr>
            <a:spLocks noGrp="1"/>
          </p:cNvSpPr>
          <p:nvPr>
            <p:ph idx="1"/>
          </p:nvPr>
        </p:nvSpPr>
        <p:spPr>
          <a:xfrm>
            <a:off x="938758" y="1772816"/>
            <a:ext cx="7633742" cy="4680520"/>
          </a:xfrm>
        </p:spPr>
        <p:txBody>
          <a:bodyPr>
            <a:normAutofit fontScale="92500" lnSpcReduction="10000"/>
          </a:bodyPr>
          <a:lstStyle/>
          <a:p>
            <a:r>
              <a:rPr lang="hr-HR" dirty="0">
                <a:solidFill>
                  <a:srgbClr val="2A1A00"/>
                </a:solidFill>
                <a:latin typeface="+mj-lt"/>
              </a:rPr>
              <a:t>Primijeniti pozitivne propise u radnom okružju u pisarnici, pismohrani i arhivu</a:t>
            </a:r>
          </a:p>
          <a:p>
            <a:r>
              <a:rPr lang="hr-HR" dirty="0">
                <a:solidFill>
                  <a:srgbClr val="2A1A00"/>
                </a:solidFill>
                <a:latin typeface="+mj-lt"/>
              </a:rPr>
              <a:t>Pratiti promjene u pozitivnim propisima</a:t>
            </a:r>
          </a:p>
          <a:p>
            <a:r>
              <a:rPr lang="hr-HR" dirty="0">
                <a:solidFill>
                  <a:srgbClr val="2A1A00"/>
                </a:solidFill>
                <a:latin typeface="+mj-lt"/>
              </a:rPr>
              <a:t>Identificirati tijela u području kulture i njihovu nadležnost</a:t>
            </a:r>
          </a:p>
          <a:p>
            <a:r>
              <a:rPr lang="hr-HR" dirty="0">
                <a:solidFill>
                  <a:srgbClr val="2A1A00"/>
                </a:solidFill>
                <a:latin typeface="+mj-lt"/>
              </a:rPr>
              <a:t>Koristiti odgovarajuću terminologiju u svom radu</a:t>
            </a:r>
          </a:p>
          <a:p>
            <a:r>
              <a:rPr lang="hr-HR" dirty="0">
                <a:solidFill>
                  <a:srgbClr val="2A1A00"/>
                </a:solidFill>
                <a:latin typeface="+mj-lt"/>
              </a:rPr>
              <a:t>Obavljati administrativne zadatke u arhivu i pismohrani </a:t>
            </a:r>
          </a:p>
          <a:p>
            <a:r>
              <a:rPr lang="hr-HR" dirty="0">
                <a:solidFill>
                  <a:srgbClr val="2A1A00"/>
                </a:solidFill>
                <a:latin typeface="+mj-lt"/>
              </a:rPr>
              <a:t>Koristiti daktilografiju za izradu i oblikovanje dopisa</a:t>
            </a:r>
          </a:p>
          <a:p>
            <a:r>
              <a:rPr lang="hr-HR" dirty="0">
                <a:solidFill>
                  <a:srgbClr val="2A1A00"/>
                </a:solidFill>
                <a:latin typeface="+mj-lt"/>
              </a:rPr>
              <a:t>Koristiti IKTu radu</a:t>
            </a:r>
          </a:p>
          <a:p>
            <a:r>
              <a:rPr lang="hr-HR" dirty="0">
                <a:solidFill>
                  <a:srgbClr val="2A1A00"/>
                </a:solidFill>
                <a:latin typeface="+mj-lt"/>
              </a:rPr>
              <a:t>Primijeniti načela za digitalizaciju arhivskog gradiva</a:t>
            </a:r>
          </a:p>
          <a:p>
            <a:r>
              <a:rPr lang="hr-HR" dirty="0">
                <a:solidFill>
                  <a:srgbClr val="2A1A00"/>
                </a:solidFill>
                <a:latin typeface="+mj-lt"/>
              </a:rPr>
              <a:t>Provesti postupke izlučivanja, brisanja i uništavanja izlučenog gradiva</a:t>
            </a:r>
          </a:p>
          <a:p>
            <a:r>
              <a:rPr lang="hr-HR" dirty="0">
                <a:solidFill>
                  <a:srgbClr val="2A1A00"/>
                </a:solidFill>
                <a:latin typeface="+mj-lt"/>
              </a:rPr>
              <a:t>Upravljati spisima</a:t>
            </a:r>
          </a:p>
          <a:p>
            <a:r>
              <a:rPr lang="hr-HR" dirty="0">
                <a:solidFill>
                  <a:srgbClr val="2A1A00"/>
                </a:solidFill>
                <a:latin typeface="+mj-lt"/>
              </a:rPr>
              <a:t>Provesti postupke u pisarnici, pismohrani i arhivu</a:t>
            </a:r>
          </a:p>
        </p:txBody>
      </p:sp>
    </p:spTree>
    <p:extLst>
      <p:ext uri="{BB962C8B-B14F-4D97-AF65-F5344CB8AC3E}">
        <p14:creationId xmlns:p14="http://schemas.microsoft.com/office/powerpoint/2010/main" val="1671631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hr-HR" dirty="0">
                <a:solidFill>
                  <a:srgbClr val="2A1A00"/>
                </a:solidFill>
              </a:rPr>
              <a:t>Mogućnost zaposlenja arhivski tehničar</a:t>
            </a:r>
          </a:p>
        </p:txBody>
      </p:sp>
      <p:sp>
        <p:nvSpPr>
          <p:cNvPr id="3" name="Content Placeholder 2"/>
          <p:cNvSpPr>
            <a:spLocks noGrp="1"/>
          </p:cNvSpPr>
          <p:nvPr>
            <p:ph idx="1"/>
          </p:nvPr>
        </p:nvSpPr>
        <p:spPr>
          <a:xfrm>
            <a:off x="683568" y="1988840"/>
            <a:ext cx="8136904" cy="5040560"/>
          </a:xfrm>
        </p:spPr>
        <p:txBody>
          <a:bodyPr>
            <a:normAutofit fontScale="92500" lnSpcReduction="10000"/>
          </a:bodyPr>
          <a:lstStyle/>
          <a:p>
            <a:r>
              <a:rPr lang="hr-HR" sz="1900" b="1" dirty="0">
                <a:solidFill>
                  <a:srgbClr val="2A1A00"/>
                </a:solidFill>
                <a:latin typeface="+mj-lt"/>
              </a:rPr>
              <a:t>Arhivski tehničari</a:t>
            </a:r>
            <a:r>
              <a:rPr lang="hr-HR" sz="1900" dirty="0">
                <a:solidFill>
                  <a:srgbClr val="2A1A00"/>
                </a:solidFill>
                <a:latin typeface="+mj-lt"/>
              </a:rPr>
              <a:t> rade na poslovima prikupljanja, sređivanja, zaštite, digitalizacije i izdavanja arhivskog gradiva. Njihovo je radno mjesto ključno za očuvanje dokumentacije u javnim ustanovama i privatnim tvrtkama.</a:t>
            </a:r>
          </a:p>
          <a:p>
            <a:r>
              <a:rPr lang="hr-HR" sz="1900" b="1" dirty="0">
                <a:solidFill>
                  <a:srgbClr val="C00000"/>
                </a:solidFill>
                <a:latin typeface="+mj-lt"/>
              </a:rPr>
              <a:t>Državni i regionalni arhivi:</a:t>
            </a:r>
            <a:r>
              <a:rPr lang="hr-HR" sz="1900" dirty="0">
                <a:solidFill>
                  <a:srgbClr val="C00000"/>
                </a:solidFill>
                <a:latin typeface="+mj-lt"/>
              </a:rPr>
              <a:t> </a:t>
            </a:r>
            <a:r>
              <a:rPr lang="hr-HR" sz="1900" dirty="0">
                <a:solidFill>
                  <a:srgbClr val="2A1A00"/>
                </a:solidFill>
                <a:latin typeface="+mj-lt"/>
              </a:rPr>
              <a:t>Hrvatski državni arhiv (HDA) te područni povijesni arhivi </a:t>
            </a:r>
          </a:p>
          <a:p>
            <a:r>
              <a:rPr lang="hr-HR" sz="1900" b="1" dirty="0">
                <a:solidFill>
                  <a:srgbClr val="C00000"/>
                </a:solidFill>
                <a:latin typeface="+mj-lt"/>
              </a:rPr>
              <a:t>Registrature i pisarnice državne uprave:</a:t>
            </a:r>
            <a:r>
              <a:rPr lang="hr-HR" sz="1900" dirty="0">
                <a:solidFill>
                  <a:srgbClr val="C00000"/>
                </a:solidFill>
                <a:latin typeface="+mj-lt"/>
              </a:rPr>
              <a:t> </a:t>
            </a:r>
            <a:r>
              <a:rPr lang="hr-HR" sz="1900" dirty="0">
                <a:solidFill>
                  <a:srgbClr val="2A1A00"/>
                </a:solidFill>
                <a:latin typeface="+mj-lt"/>
              </a:rPr>
              <a:t>ministarstva, sudovi, policijske uprave, Porezna uprava, katastri te gradski i općinski uredi koji zakonski moraju čuvati i arhivirati svoju dokumentaciju.</a:t>
            </a:r>
          </a:p>
          <a:p>
            <a:r>
              <a:rPr lang="hr-HR" sz="1900" b="1" dirty="0">
                <a:solidFill>
                  <a:srgbClr val="C00000"/>
                </a:solidFill>
                <a:latin typeface="+mj-lt"/>
              </a:rPr>
              <a:t>Kulturne i znanstvene ustanove:</a:t>
            </a:r>
            <a:r>
              <a:rPr lang="hr-HR" sz="1900" dirty="0">
                <a:solidFill>
                  <a:srgbClr val="C00000"/>
                </a:solidFill>
                <a:latin typeface="+mj-lt"/>
              </a:rPr>
              <a:t> </a:t>
            </a:r>
            <a:r>
              <a:rPr lang="hr-HR" sz="1900" dirty="0">
                <a:solidFill>
                  <a:srgbClr val="2A1A00"/>
                </a:solidFill>
                <a:latin typeface="+mj-lt"/>
              </a:rPr>
              <a:t>muzeji, galerije, nacionalne i sveučilišne knjižnice, instituti i akademije (npr. HAZU) koji posjeduju vlastite arhivske zbirke.</a:t>
            </a:r>
          </a:p>
          <a:p>
            <a:r>
              <a:rPr lang="hr-HR" sz="1900" b="1" dirty="0">
                <a:solidFill>
                  <a:srgbClr val="C00000"/>
                </a:solidFill>
                <a:latin typeface="+mj-lt"/>
              </a:rPr>
              <a:t>Javne ustanove i velika poduzeća:</a:t>
            </a:r>
            <a:r>
              <a:rPr lang="hr-HR" sz="1900" dirty="0">
                <a:solidFill>
                  <a:srgbClr val="C00000"/>
                </a:solidFill>
                <a:latin typeface="+mj-lt"/>
              </a:rPr>
              <a:t> </a:t>
            </a:r>
            <a:r>
              <a:rPr lang="hr-HR" sz="1900" dirty="0">
                <a:solidFill>
                  <a:srgbClr val="2A1A00"/>
                </a:solidFill>
                <a:latin typeface="+mj-lt"/>
              </a:rPr>
              <a:t>bolnice, fakulteti, škole, Hrvatska radio-televizija (HRT), HŽ, HEP i druge velike tvrtke s opsežnom povijesnom i poslovnom dokumentacijom.</a:t>
            </a:r>
          </a:p>
          <a:p>
            <a:r>
              <a:rPr lang="hr-HR" sz="1900" b="1" dirty="0">
                <a:solidFill>
                  <a:srgbClr val="C00000"/>
                </a:solidFill>
                <a:latin typeface="+mj-lt"/>
              </a:rPr>
              <a:t>Privatni sektor:</a:t>
            </a:r>
            <a:r>
              <a:rPr lang="hr-HR" sz="1900" dirty="0">
                <a:solidFill>
                  <a:srgbClr val="C00000"/>
                </a:solidFill>
                <a:latin typeface="+mj-lt"/>
              </a:rPr>
              <a:t> </a:t>
            </a:r>
            <a:r>
              <a:rPr lang="hr-HR" sz="1900" dirty="0">
                <a:solidFill>
                  <a:srgbClr val="2A1A00"/>
                </a:solidFill>
                <a:latin typeface="+mj-lt"/>
              </a:rPr>
              <a:t>specijalizirane tvrtke koje pružaju usluge </a:t>
            </a:r>
            <a:r>
              <a:rPr lang="hr-HR" sz="1900" dirty="0" err="1">
                <a:solidFill>
                  <a:srgbClr val="2A1A00"/>
                </a:solidFill>
                <a:latin typeface="+mj-lt"/>
              </a:rPr>
              <a:t>outsourcinga</a:t>
            </a:r>
            <a:r>
              <a:rPr lang="hr-HR" sz="1900" dirty="0">
                <a:solidFill>
                  <a:srgbClr val="2A1A00"/>
                </a:solidFill>
                <a:latin typeface="+mj-lt"/>
              </a:rPr>
              <a:t> –digitalizacije, uvezivanja, čuvanja i upravljanja dokumentacijom za druge kompanije (npr. banke, osiguravajuća društva).</a:t>
            </a:r>
          </a:p>
          <a:p>
            <a:endParaRPr lang="hr-HR" dirty="0"/>
          </a:p>
        </p:txBody>
      </p:sp>
    </p:spTree>
    <p:extLst>
      <p:ext uri="{BB962C8B-B14F-4D97-AF65-F5344CB8AC3E}">
        <p14:creationId xmlns:p14="http://schemas.microsoft.com/office/powerpoint/2010/main" val="1876505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938758" y="382385"/>
            <a:ext cx="7633742" cy="958383"/>
          </a:xfrm>
        </p:spPr>
        <p:txBody>
          <a:bodyPr>
            <a:normAutofit/>
          </a:bodyPr>
          <a:lstStyle/>
          <a:p>
            <a:pPr algn="ctr"/>
            <a:r>
              <a:rPr lang="hr-HR" dirty="0">
                <a:solidFill>
                  <a:srgbClr val="2A1A00"/>
                </a:solidFill>
                <a:cs typeface="Arial" panose="020B0604020202020204" pitchFamily="34" charset="0"/>
              </a:rPr>
              <a:t>NASTAVAK ŠKOLOVANJA</a:t>
            </a:r>
          </a:p>
        </p:txBody>
      </p:sp>
      <p:sp>
        <p:nvSpPr>
          <p:cNvPr id="3" name="Rezervirano mjesto sadržaja 2"/>
          <p:cNvSpPr>
            <a:spLocks noGrp="1"/>
          </p:cNvSpPr>
          <p:nvPr>
            <p:ph idx="1"/>
          </p:nvPr>
        </p:nvSpPr>
        <p:spPr>
          <a:xfrm>
            <a:off x="938758" y="2286003"/>
            <a:ext cx="7633742" cy="1431030"/>
          </a:xfrm>
        </p:spPr>
        <p:txBody>
          <a:bodyPr>
            <a:noAutofit/>
          </a:bodyPr>
          <a:lstStyle/>
          <a:p>
            <a:pPr>
              <a:buNone/>
            </a:pPr>
            <a:r>
              <a:rPr lang="hr-HR" sz="2400" dirty="0">
                <a:latin typeface="Arial" panose="020B0604020202020204" pitchFamily="34" charset="0"/>
                <a:cs typeface="Arial" panose="020B0604020202020204" pitchFamily="34" charset="0"/>
              </a:rPr>
              <a:t>	</a:t>
            </a:r>
            <a:r>
              <a:rPr lang="hr-HR" sz="2400" dirty="0">
                <a:solidFill>
                  <a:srgbClr val="2A1A00"/>
                </a:solidFill>
                <a:latin typeface="+mj-lt"/>
                <a:cs typeface="Arial" panose="020B0604020202020204" pitchFamily="34" charset="0"/>
              </a:rPr>
              <a:t>Nastavak obrazovanja na fakultetima nakon programa UPRAVNO-POSLOVNI REFERENT i ARHIVSKI TEHNIČAR moguć je za svakog učenika koji položi </a:t>
            </a:r>
            <a:r>
              <a:rPr lang="hr-HR" sz="2400" dirty="0">
                <a:solidFill>
                  <a:srgbClr val="C00000"/>
                </a:solidFill>
                <a:latin typeface="+mj-lt"/>
                <a:cs typeface="Arial" panose="020B0604020202020204" pitchFamily="34" charset="0"/>
              </a:rPr>
              <a:t>DRŽAVNU MATURU</a:t>
            </a:r>
            <a:r>
              <a:rPr lang="hr-HR" sz="2400" dirty="0">
                <a:solidFill>
                  <a:srgbClr val="2A1A00"/>
                </a:solidFill>
                <a:latin typeface="+mj-lt"/>
                <a:cs typeface="Arial" panose="020B0604020202020204" pitchFamily="34" charset="0"/>
              </a:rPr>
              <a:t>. </a:t>
            </a:r>
          </a:p>
          <a:p>
            <a:pPr marL="0" indent="0">
              <a:buNone/>
            </a:pPr>
            <a:endParaRPr lang="hr-HR" sz="2400" dirty="0">
              <a:latin typeface="Arial" panose="020B0604020202020204" pitchFamily="34" charset="0"/>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915119" y="188640"/>
            <a:ext cx="7633742" cy="1492132"/>
          </a:xfrm>
        </p:spPr>
        <p:txBody>
          <a:bodyPr>
            <a:normAutofit fontScale="90000"/>
          </a:bodyPr>
          <a:lstStyle/>
          <a:p>
            <a:pPr algn="ctr"/>
            <a:r>
              <a:rPr lang="hr-HR" dirty="0">
                <a:solidFill>
                  <a:srgbClr val="2A1A00"/>
                </a:solidFill>
                <a:cs typeface="Arial" pitchFamily="34" charset="0"/>
              </a:rPr>
              <a:t>PRAVILA KOJIH SE TREBA PRIDRŽAVATI</a:t>
            </a:r>
            <a:br>
              <a:rPr lang="hr-HR" b="1" dirty="0">
                <a:latin typeface="Arial" pitchFamily="34" charset="0"/>
                <a:cs typeface="Arial" pitchFamily="34" charset="0"/>
              </a:rPr>
            </a:br>
            <a:endParaRPr lang="hr-HR" dirty="0"/>
          </a:p>
        </p:txBody>
      </p:sp>
      <p:sp>
        <p:nvSpPr>
          <p:cNvPr id="3" name="Rezervirano mjesto sadržaja 2"/>
          <p:cNvSpPr>
            <a:spLocks noGrp="1"/>
          </p:cNvSpPr>
          <p:nvPr>
            <p:ph idx="1"/>
          </p:nvPr>
        </p:nvSpPr>
        <p:spPr>
          <a:xfrm>
            <a:off x="683568" y="1484784"/>
            <a:ext cx="8208912" cy="5184576"/>
          </a:xfrm>
        </p:spPr>
        <p:txBody>
          <a:bodyPr>
            <a:noAutofit/>
          </a:bodyPr>
          <a:lstStyle/>
          <a:p>
            <a:r>
              <a:rPr lang="hr-HR" sz="1400" b="1" dirty="0">
                <a:solidFill>
                  <a:srgbClr val="2A1A00"/>
                </a:solidFill>
                <a:latin typeface="+mj-lt"/>
                <a:cs typeface="Arial" pitchFamily="34" charset="0"/>
              </a:rPr>
              <a:t>poštivati druge </a:t>
            </a:r>
            <a:r>
              <a:rPr lang="hr-HR" sz="1400" dirty="0">
                <a:solidFill>
                  <a:srgbClr val="2A1A00"/>
                </a:solidFill>
                <a:latin typeface="+mj-lt"/>
                <a:cs typeface="Arial" pitchFamily="34" charset="0"/>
              </a:rPr>
              <a:t>učenike, profesore i ostale djelatnike te školu kao ustanovu;</a:t>
            </a:r>
          </a:p>
          <a:p>
            <a:r>
              <a:rPr lang="hr-HR" sz="1400" dirty="0">
                <a:solidFill>
                  <a:srgbClr val="2A1A00"/>
                </a:solidFill>
                <a:latin typeface="+mj-lt"/>
                <a:cs typeface="Arial" pitchFamily="34" charset="0"/>
              </a:rPr>
              <a:t>na nastavu </a:t>
            </a:r>
            <a:r>
              <a:rPr lang="hr-HR" sz="1400" b="1" dirty="0">
                <a:solidFill>
                  <a:srgbClr val="2A1A00"/>
                </a:solidFill>
                <a:latin typeface="+mj-lt"/>
                <a:cs typeface="Arial" pitchFamily="34" charset="0"/>
              </a:rPr>
              <a:t>dolaziti na vrijeme</a:t>
            </a:r>
            <a:r>
              <a:rPr lang="hr-HR" sz="1400" dirty="0">
                <a:solidFill>
                  <a:srgbClr val="2A1A00"/>
                </a:solidFill>
                <a:latin typeface="+mj-lt"/>
                <a:cs typeface="Arial" pitchFamily="34" charset="0"/>
              </a:rPr>
              <a:t>. Neopravdani izostanak ili kašnjenje učenika razrednik evidentira kao neopravdani sat;</a:t>
            </a:r>
          </a:p>
          <a:p>
            <a:r>
              <a:rPr lang="hr-HR" sz="1400" b="1" dirty="0">
                <a:solidFill>
                  <a:srgbClr val="2A1A00"/>
                </a:solidFill>
                <a:latin typeface="+mj-lt"/>
                <a:cs typeface="Arial" pitchFamily="34" charset="0"/>
              </a:rPr>
              <a:t>u prostorijama škole, u stubištu dvorišta, ispred ulaza u školu te u dvorištu </a:t>
            </a:r>
            <a:r>
              <a:rPr lang="hr-HR" sz="1400" dirty="0">
                <a:solidFill>
                  <a:srgbClr val="C00000"/>
                </a:solidFill>
                <a:latin typeface="+mj-lt"/>
                <a:cs typeface="Arial" pitchFamily="34" charset="0"/>
              </a:rPr>
              <a:t>strogo je zabranjeno pušenje;</a:t>
            </a:r>
          </a:p>
          <a:p>
            <a:r>
              <a:rPr lang="hr-HR" sz="1400" dirty="0">
                <a:solidFill>
                  <a:srgbClr val="C00000"/>
                </a:solidFill>
                <a:latin typeface="+mj-lt"/>
                <a:cs typeface="Arial" pitchFamily="34" charset="0"/>
              </a:rPr>
              <a:t>tijekom nastave učenici trebaju predati mobitele na prvu klupu; Nije dozvoljeno slikanje ili snimanje nastavnika, drugih učenika ili nastavnog procesa. Svako neovlašteno snimanje  ili slikanje i distribucija takvog sadržaja bit će sankcionirana.</a:t>
            </a:r>
          </a:p>
          <a:p>
            <a:r>
              <a:rPr lang="hr-HR" sz="1400" dirty="0">
                <a:solidFill>
                  <a:srgbClr val="2A1A00"/>
                </a:solidFill>
                <a:latin typeface="+mj-lt"/>
                <a:cs typeface="Arial" pitchFamily="34" charset="0"/>
              </a:rPr>
              <a:t>u školu učenici trebaju </a:t>
            </a:r>
            <a:r>
              <a:rPr lang="hr-HR" sz="1400" b="1" dirty="0">
                <a:solidFill>
                  <a:srgbClr val="2A1A00"/>
                </a:solidFill>
                <a:latin typeface="+mj-lt"/>
                <a:cs typeface="Arial" pitchFamily="34" charset="0"/>
              </a:rPr>
              <a:t>doći primjereno odjeveni </a:t>
            </a:r>
            <a:r>
              <a:rPr lang="hr-HR" sz="1400" dirty="0">
                <a:solidFill>
                  <a:srgbClr val="2A1A00"/>
                </a:solidFill>
                <a:latin typeface="+mj-lt"/>
                <a:cs typeface="Arial" pitchFamily="34" charset="0"/>
              </a:rPr>
              <a:t>i s poštovanjem se odnositi prema profesorima i ostalom zaposlenom osoblju;</a:t>
            </a:r>
          </a:p>
          <a:p>
            <a:r>
              <a:rPr lang="hr-HR" sz="1400" dirty="0">
                <a:solidFill>
                  <a:srgbClr val="2A1A00"/>
                </a:solidFill>
                <a:latin typeface="+mj-lt"/>
                <a:cs typeface="Arial" pitchFamily="34" charset="0"/>
              </a:rPr>
              <a:t>nije dozvoljeno žvakanje gume za žvakanje za vrijeme nastave;</a:t>
            </a:r>
          </a:p>
          <a:p>
            <a:r>
              <a:rPr lang="hr-HR" sz="1400" dirty="0">
                <a:solidFill>
                  <a:srgbClr val="2A1A00"/>
                </a:solidFill>
                <a:latin typeface="+mj-lt"/>
                <a:cs typeface="Arial" pitchFamily="34" charset="0"/>
              </a:rPr>
              <a:t>učenici su dužni čuvati školski inventar; primjereno postupati s toaletnim papirom i sapunom u toaletima; za svaku namjernu štetu snosi se materijalna odgovornost;</a:t>
            </a:r>
          </a:p>
          <a:p>
            <a:r>
              <a:rPr lang="hr-HR" sz="1400" dirty="0">
                <a:solidFill>
                  <a:srgbClr val="2A1A00"/>
                </a:solidFill>
                <a:latin typeface="+mj-lt"/>
                <a:cs typeface="Arial" pitchFamily="34" charset="0"/>
              </a:rPr>
              <a:t>tijekom rada u kabinetima Informatike i KDKT nije dozvoljeno pisanje i snimanje sadržaja na računalo bez dozvole profesora;</a:t>
            </a:r>
          </a:p>
          <a:p>
            <a:r>
              <a:rPr lang="hr-HR" sz="1400" dirty="0">
                <a:solidFill>
                  <a:srgbClr val="2A1A00"/>
                </a:solidFill>
                <a:latin typeface="+mj-lt"/>
                <a:cs typeface="Arial" pitchFamily="34" charset="0"/>
              </a:rPr>
              <a:t>učenici se upozoravaju da </a:t>
            </a:r>
            <a:r>
              <a:rPr lang="hr-HR" sz="1400" dirty="0">
                <a:solidFill>
                  <a:srgbClr val="C00000"/>
                </a:solidFill>
                <a:latin typeface="+mj-lt"/>
                <a:cs typeface="Arial" pitchFamily="34" charset="0"/>
              </a:rPr>
              <a:t>ne nose u školu vrijedne predmete ili novac, te ako nose ne smiju ostavljati vrijednosti niti u zaključanim prostorijama </a:t>
            </a:r>
            <a:r>
              <a:rPr lang="hr-HR" sz="1400" dirty="0">
                <a:solidFill>
                  <a:srgbClr val="2A1A00"/>
                </a:solidFill>
                <a:latin typeface="+mj-lt"/>
                <a:cs typeface="Arial" pitchFamily="34" charset="0"/>
              </a:rPr>
              <a:t>jer škola odgovarati za slučajeve otuđenja. </a:t>
            </a:r>
          </a:p>
          <a:p>
            <a:r>
              <a:rPr lang="hr-HR" sz="1400" b="1" dirty="0">
                <a:solidFill>
                  <a:srgbClr val="2A1A00"/>
                </a:solidFill>
                <a:latin typeface="+mj-lt"/>
                <a:cs typeface="Arial" pitchFamily="34" charset="0"/>
              </a:rPr>
              <a:t>Nepridržavanje ovih pravila za posljedicu imaju izricanje odgojnih mjera ili sniženu ocjenu vladanja te je potrebno djeci ukazati na odgovorno ponašanje.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99592" y="188640"/>
            <a:ext cx="7633742" cy="958383"/>
          </a:xfrm>
        </p:spPr>
        <p:txBody>
          <a:bodyPr>
            <a:noAutofit/>
          </a:bodyPr>
          <a:lstStyle/>
          <a:p>
            <a:pPr algn="ctr"/>
            <a:r>
              <a:rPr lang="hr-HR" sz="4400" dirty="0">
                <a:solidFill>
                  <a:srgbClr val="2A1A00"/>
                </a:solidFill>
                <a:cs typeface="Arial" panose="020B0604020202020204" pitchFamily="34" charset="0"/>
              </a:rPr>
              <a:t>RODITELJSKI SASTANCI I INFORMACIJE</a:t>
            </a:r>
            <a:br>
              <a:rPr lang="hr-HR" sz="4000" b="1" dirty="0">
                <a:solidFill>
                  <a:srgbClr val="C00000"/>
                </a:solidFill>
                <a:latin typeface="Arial" panose="020B0604020202020204" pitchFamily="34" charset="0"/>
                <a:cs typeface="Arial" panose="020B0604020202020204" pitchFamily="34" charset="0"/>
              </a:rPr>
            </a:br>
            <a:endParaRPr lang="hr-HR" sz="4000" dirty="0">
              <a:solidFill>
                <a:srgbClr val="C00000"/>
              </a:solidFill>
              <a:latin typeface="Arial" panose="020B0604020202020204" pitchFamily="34" charset="0"/>
              <a:cs typeface="Arial" panose="020B0604020202020204" pitchFamily="34" charset="0"/>
            </a:endParaRPr>
          </a:p>
        </p:txBody>
      </p:sp>
      <p:sp>
        <p:nvSpPr>
          <p:cNvPr id="3" name="Rezervirano mjesto sadržaja 2"/>
          <p:cNvSpPr>
            <a:spLocks noGrp="1"/>
          </p:cNvSpPr>
          <p:nvPr>
            <p:ph idx="1"/>
          </p:nvPr>
        </p:nvSpPr>
        <p:spPr>
          <a:xfrm>
            <a:off x="564704" y="1412776"/>
            <a:ext cx="8579296" cy="5616624"/>
          </a:xfrm>
        </p:spPr>
        <p:txBody>
          <a:bodyPr>
            <a:normAutofit fontScale="92500" lnSpcReduction="20000"/>
          </a:bodyPr>
          <a:lstStyle/>
          <a:p>
            <a:r>
              <a:rPr lang="hr-HR" dirty="0">
                <a:solidFill>
                  <a:srgbClr val="2A1A00"/>
                </a:solidFill>
                <a:latin typeface="+mj-lt"/>
                <a:cs typeface="Arial" pitchFamily="34" charset="0"/>
              </a:rPr>
              <a:t>Bilješke i ocjene u e-Dnevniku trebaju se redovito kontrolirati.</a:t>
            </a:r>
          </a:p>
          <a:p>
            <a:r>
              <a:rPr lang="hr-HR" dirty="0">
                <a:solidFill>
                  <a:srgbClr val="2A1A00"/>
                </a:solidFill>
                <a:latin typeface="+mj-lt"/>
                <a:cs typeface="Arial" pitchFamily="34" charset="0"/>
              </a:rPr>
              <a:t>Razrednik će odrediti termine za informacije o kojima ćete biti obaviješteni na mrežnoj stranici Škole. Informacije i razgovor s razrednikom obavlja se jednom tjedno, telefonom ili osobnim dolaskom u Školu.</a:t>
            </a:r>
          </a:p>
          <a:p>
            <a:r>
              <a:rPr lang="hr-HR" dirty="0">
                <a:solidFill>
                  <a:srgbClr val="2A1A00"/>
                </a:solidFill>
                <a:latin typeface="+mj-lt"/>
                <a:cs typeface="Arial" pitchFamily="34" charset="0"/>
              </a:rPr>
              <a:t>Preporuča se da se roditelj informira o uspjehu i napretku djeteta svaka dva tjedna jer se samo kontinuiranjem praćenjem uspješnosti može spriječiti školski neuspjeh.</a:t>
            </a:r>
          </a:p>
          <a:p>
            <a:r>
              <a:rPr lang="hr-HR" dirty="0">
                <a:solidFill>
                  <a:srgbClr val="2A1A00"/>
                </a:solidFill>
                <a:latin typeface="+mj-lt"/>
                <a:cs typeface="Arial" pitchFamily="34" charset="0"/>
              </a:rPr>
              <a:t>Tijekom školske godine održavaju se najmanje tri roditeljska sastanka</a:t>
            </a:r>
          </a:p>
          <a:p>
            <a:r>
              <a:rPr lang="hr-HR" dirty="0">
                <a:solidFill>
                  <a:srgbClr val="2A1A00"/>
                </a:solidFill>
                <a:latin typeface="+mj-lt"/>
                <a:cs typeface="Arial" pitchFamily="34" charset="0"/>
              </a:rPr>
              <a:t>Svaki predmetni profesor također ima jednom tjedno predviđen termin informacija za roditelje. Raspored termina oglašen je na mrežnoj stranici škole (približno dva tjedna nakon početka nastave). Potrebno je najaviti se mailom barem tri dana ranije.</a:t>
            </a:r>
          </a:p>
          <a:p>
            <a:r>
              <a:rPr lang="hr-HR" b="1" dirty="0">
                <a:solidFill>
                  <a:srgbClr val="C00000"/>
                </a:solidFill>
                <a:latin typeface="+mj-lt"/>
                <a:cs typeface="Arial" pitchFamily="34" charset="0"/>
              </a:rPr>
              <a:t>“OTVORENI SAT ZA RODITELJE”</a:t>
            </a:r>
            <a:r>
              <a:rPr lang="hr-HR" dirty="0">
                <a:solidFill>
                  <a:srgbClr val="C00000"/>
                </a:solidFill>
                <a:latin typeface="+mj-lt"/>
                <a:cs typeface="Arial" pitchFamily="34" charset="0"/>
              </a:rPr>
              <a:t> </a:t>
            </a:r>
            <a:r>
              <a:rPr lang="hr-HR" dirty="0">
                <a:solidFill>
                  <a:srgbClr val="2A1A00"/>
                </a:solidFill>
                <a:latin typeface="+mj-lt"/>
                <a:cs typeface="Arial" pitchFamily="34" charset="0"/>
              </a:rPr>
              <a:t>– vrijeme je predviđeno za vas i ukoliko želite dodatne informacije slobodno se obratite:</a:t>
            </a:r>
          </a:p>
          <a:p>
            <a:r>
              <a:rPr lang="hr-HR" dirty="0">
                <a:solidFill>
                  <a:srgbClr val="C00000"/>
                </a:solidFill>
                <a:latin typeface="+mj-lt"/>
                <a:cs typeface="Arial" pitchFamily="34" charset="0"/>
              </a:rPr>
              <a:t>Ravnateljici </a:t>
            </a:r>
            <a:r>
              <a:rPr lang="hr-HR" dirty="0">
                <a:solidFill>
                  <a:srgbClr val="2A1A00"/>
                </a:solidFill>
                <a:latin typeface="+mj-lt"/>
                <a:cs typeface="Arial" pitchFamily="34" charset="0"/>
              </a:rPr>
              <a:t>– uz prethodni dogovor oko termina (telefonom ili na mail)</a:t>
            </a:r>
          </a:p>
          <a:p>
            <a:r>
              <a:rPr lang="hr-HR" dirty="0">
                <a:solidFill>
                  <a:srgbClr val="C00000"/>
                </a:solidFill>
                <a:latin typeface="+mj-lt"/>
                <a:cs typeface="Arial" pitchFamily="34" charset="0"/>
              </a:rPr>
              <a:t>Pedagoginji </a:t>
            </a:r>
            <a:r>
              <a:rPr lang="hr-HR" dirty="0">
                <a:solidFill>
                  <a:srgbClr val="2A1A00"/>
                </a:solidFill>
                <a:latin typeface="+mj-lt"/>
                <a:cs typeface="Arial" pitchFamily="34" charset="0"/>
              </a:rPr>
              <a:t>-  ponedjeljkom od 17:00 do 18:00 sati (uz prethodnu najavu)</a:t>
            </a:r>
          </a:p>
          <a:p>
            <a:r>
              <a:rPr lang="hr-HR" dirty="0">
                <a:solidFill>
                  <a:srgbClr val="C00000"/>
                </a:solidFill>
                <a:latin typeface="+mj-lt"/>
                <a:cs typeface="Arial" pitchFamily="34" charset="0"/>
              </a:rPr>
              <a:t>Edukacijskoj </a:t>
            </a:r>
            <a:r>
              <a:rPr lang="hr-HR" dirty="0" err="1">
                <a:solidFill>
                  <a:srgbClr val="C00000"/>
                </a:solidFill>
                <a:latin typeface="+mj-lt"/>
                <a:cs typeface="Arial" pitchFamily="34" charset="0"/>
              </a:rPr>
              <a:t>rehabilitatorici</a:t>
            </a:r>
            <a:r>
              <a:rPr lang="hr-HR" dirty="0">
                <a:solidFill>
                  <a:srgbClr val="C00000"/>
                </a:solidFill>
                <a:latin typeface="+mj-lt"/>
                <a:cs typeface="Arial" pitchFamily="34" charset="0"/>
              </a:rPr>
              <a:t>- </a:t>
            </a:r>
            <a:r>
              <a:rPr lang="hr-HR" dirty="0">
                <a:solidFill>
                  <a:srgbClr val="2A1A00"/>
                </a:solidFill>
                <a:latin typeface="+mj-lt"/>
                <a:cs typeface="Arial" pitchFamily="34" charset="0"/>
              </a:rPr>
              <a:t>četvrtkom od 17:00 do 18:00 sati  (uz prethodnu najavu)</a:t>
            </a:r>
          </a:p>
          <a:p>
            <a:pPr marL="0" indent="0">
              <a:buNone/>
            </a:pPr>
            <a:endParaRPr lang="hr-HR" dirty="0">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938758" y="382385"/>
            <a:ext cx="7633742" cy="742359"/>
          </a:xfrm>
        </p:spPr>
        <p:txBody>
          <a:bodyPr>
            <a:normAutofit/>
          </a:bodyPr>
          <a:lstStyle/>
          <a:p>
            <a:pPr algn="ctr"/>
            <a:r>
              <a:rPr lang="hr-HR" sz="4400" dirty="0">
                <a:solidFill>
                  <a:srgbClr val="2A1A00"/>
                </a:solidFill>
                <a:cs typeface="Arial" panose="020B0604020202020204" pitchFamily="34" charset="0"/>
              </a:rPr>
              <a:t>IZOSTANCI</a:t>
            </a:r>
            <a:r>
              <a:rPr lang="hr-HR" sz="4400" dirty="0">
                <a:solidFill>
                  <a:srgbClr val="2A1A00"/>
                </a:solidFill>
              </a:rPr>
              <a:t> </a:t>
            </a:r>
            <a:r>
              <a:rPr lang="hr-HR" sz="4400" dirty="0">
                <a:solidFill>
                  <a:srgbClr val="2A1A00"/>
                </a:solidFill>
                <a:cs typeface="Arial" panose="020B0604020202020204" pitchFamily="34" charset="0"/>
              </a:rPr>
              <a:t>UČENIKA</a:t>
            </a:r>
          </a:p>
        </p:txBody>
      </p:sp>
      <p:sp>
        <p:nvSpPr>
          <p:cNvPr id="3" name="Rezervirano mjesto sadržaja 2"/>
          <p:cNvSpPr>
            <a:spLocks noGrp="1"/>
          </p:cNvSpPr>
          <p:nvPr>
            <p:ph idx="1"/>
          </p:nvPr>
        </p:nvSpPr>
        <p:spPr>
          <a:xfrm>
            <a:off x="651173" y="1484784"/>
            <a:ext cx="8241307" cy="5229200"/>
          </a:xfrm>
        </p:spPr>
        <p:txBody>
          <a:bodyPr>
            <a:normAutofit/>
          </a:bodyPr>
          <a:lstStyle/>
          <a:p>
            <a:r>
              <a:rPr lang="hr-HR" dirty="0">
                <a:solidFill>
                  <a:srgbClr val="C00000"/>
                </a:solidFill>
                <a:latin typeface="+mj-lt"/>
                <a:cs typeface="Arial" panose="020B0604020202020204" pitchFamily="34" charset="0"/>
              </a:rPr>
              <a:t>Roditelj može opravdati izostanak svog djeteta u trajanju do 3 dana. Za sva dulja bolovanja, učenik je dužan nakon izostanka donijeti liječničku ispričnicu prvi dan dolaska u školu. </a:t>
            </a:r>
          </a:p>
          <a:p>
            <a:r>
              <a:rPr lang="hr-HR" dirty="0">
                <a:solidFill>
                  <a:srgbClr val="2A1A00"/>
                </a:solidFill>
                <a:latin typeface="+mj-lt"/>
                <a:cs typeface="Arial" panose="020B0604020202020204" pitchFamily="34" charset="0"/>
              </a:rPr>
              <a:t>Roditelj je dužan izvijestiti razrednika da je učenik bolestan prvog dana njegova izostanka. </a:t>
            </a:r>
          </a:p>
          <a:p>
            <a:r>
              <a:rPr lang="hr-HR" dirty="0">
                <a:solidFill>
                  <a:srgbClr val="2A1A00"/>
                </a:solidFill>
                <a:latin typeface="+mj-lt"/>
                <a:cs typeface="Arial" panose="020B0604020202020204" pitchFamily="34" charset="0"/>
              </a:rPr>
              <a:t>Ako učenik neopravdano izostane veći broj sati, izriču se odgojne mjere kako slijedi:</a:t>
            </a:r>
          </a:p>
          <a:p>
            <a:pPr>
              <a:buNone/>
            </a:pPr>
            <a:endParaRPr lang="hr-HR" dirty="0">
              <a:latin typeface="+mj-lt"/>
              <a:cs typeface="Arial" panose="020B0604020202020204" pitchFamily="34" charset="0"/>
            </a:endParaRPr>
          </a:p>
          <a:p>
            <a:r>
              <a:rPr lang="hr-HR" dirty="0">
                <a:solidFill>
                  <a:srgbClr val="2A1A00"/>
                </a:solidFill>
                <a:latin typeface="+mj-lt"/>
                <a:cs typeface="Arial" panose="020B0604020202020204" pitchFamily="34" charset="0"/>
              </a:rPr>
              <a:t>Više od 0.5% predviđenog godišnjeg fonda sati- </a:t>
            </a:r>
            <a:r>
              <a:rPr lang="hr-HR" dirty="0">
                <a:solidFill>
                  <a:srgbClr val="C00000"/>
                </a:solidFill>
                <a:latin typeface="+mj-lt"/>
                <a:cs typeface="Arial" panose="020B0604020202020204" pitchFamily="34" charset="0"/>
              </a:rPr>
              <a:t>opomena razrednika</a:t>
            </a:r>
          </a:p>
          <a:p>
            <a:r>
              <a:rPr lang="hr-HR" dirty="0">
                <a:solidFill>
                  <a:srgbClr val="2A1A00"/>
                </a:solidFill>
                <a:latin typeface="+mj-lt"/>
                <a:cs typeface="Arial" panose="020B0604020202020204" pitchFamily="34" charset="0"/>
              </a:rPr>
              <a:t>Više od 1% predviđenog godišnjeg fonda sati-     </a:t>
            </a:r>
            <a:r>
              <a:rPr lang="hr-HR" dirty="0">
                <a:solidFill>
                  <a:srgbClr val="C00000"/>
                </a:solidFill>
                <a:latin typeface="+mj-lt"/>
                <a:cs typeface="Arial" panose="020B0604020202020204" pitchFamily="34" charset="0"/>
              </a:rPr>
              <a:t>ukor</a:t>
            </a:r>
          </a:p>
          <a:p>
            <a:r>
              <a:rPr lang="hr-HR" dirty="0">
                <a:solidFill>
                  <a:srgbClr val="2A1A00"/>
                </a:solidFill>
                <a:latin typeface="+mj-lt"/>
                <a:cs typeface="Arial" panose="020B0604020202020204" pitchFamily="34" charset="0"/>
              </a:rPr>
              <a:t>Više od 1.5% predviđenog godišnjeg fonda sati-  </a:t>
            </a:r>
            <a:r>
              <a:rPr lang="hr-HR" dirty="0">
                <a:solidFill>
                  <a:srgbClr val="C00000"/>
                </a:solidFill>
                <a:latin typeface="+mj-lt"/>
                <a:cs typeface="Arial" panose="020B0604020202020204" pitchFamily="34" charset="0"/>
              </a:rPr>
              <a:t>opomena pred isključenje</a:t>
            </a:r>
          </a:p>
          <a:p>
            <a:r>
              <a:rPr lang="hr-HR" dirty="0">
                <a:solidFill>
                  <a:srgbClr val="2A1A00"/>
                </a:solidFill>
                <a:latin typeface="+mj-lt"/>
                <a:cs typeface="Arial" panose="020B0604020202020204" pitchFamily="34" charset="0"/>
              </a:rPr>
              <a:t>Više od 2% predviđenog godišnjeg fonda sati </a:t>
            </a:r>
            <a:r>
              <a:rPr lang="hr-HR" dirty="0">
                <a:latin typeface="+mj-lt"/>
                <a:cs typeface="Arial" panose="020B0604020202020204" pitchFamily="34" charset="0"/>
              </a:rPr>
              <a:t>- </a:t>
            </a:r>
            <a:r>
              <a:rPr lang="hr-HR" dirty="0">
                <a:solidFill>
                  <a:srgbClr val="C00000"/>
                </a:solidFill>
                <a:latin typeface="+mj-lt"/>
                <a:cs typeface="Arial" panose="020B0604020202020204" pitchFamily="34" charset="0"/>
              </a:rPr>
              <a:t>isključenje iz škole </a:t>
            </a:r>
          </a:p>
          <a:p>
            <a:endParaRPr lang="hr-HR" dirty="0">
              <a:latin typeface="Arial" panose="020B0604020202020204" pitchFamily="34" charset="0"/>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83568" y="548680"/>
            <a:ext cx="8136904" cy="1492132"/>
          </a:xfrm>
        </p:spPr>
        <p:txBody>
          <a:bodyPr>
            <a:noAutofit/>
          </a:bodyPr>
          <a:lstStyle/>
          <a:p>
            <a:pPr algn="ctr"/>
            <a:r>
              <a:rPr lang="hr-HR" sz="4000" dirty="0">
                <a:solidFill>
                  <a:srgbClr val="2A1A00"/>
                </a:solidFill>
                <a:cs typeface="Arial" panose="020B0604020202020204" pitchFamily="34" charset="0"/>
              </a:rPr>
              <a:t>ODGOJNE MJERE ZBOG NEOPRAVDANIH IZOSTANAKA</a:t>
            </a:r>
          </a:p>
        </p:txBody>
      </p:sp>
      <p:graphicFrame>
        <p:nvGraphicFramePr>
          <p:cNvPr id="4" name="Tablica 3"/>
          <p:cNvGraphicFramePr>
            <a:graphicFrameLocks noGrp="1"/>
          </p:cNvGraphicFramePr>
          <p:nvPr>
            <p:extLst>
              <p:ext uri="{D42A27DB-BD31-4B8C-83A1-F6EECF244321}">
                <p14:modId xmlns:p14="http://schemas.microsoft.com/office/powerpoint/2010/main" val="2020081540"/>
              </p:ext>
            </p:extLst>
          </p:nvPr>
        </p:nvGraphicFramePr>
        <p:xfrm>
          <a:off x="2123728" y="2348880"/>
          <a:ext cx="5256584" cy="2160240"/>
        </p:xfrm>
        <a:graphic>
          <a:graphicData uri="http://schemas.openxmlformats.org/drawingml/2006/table">
            <a:tbl>
              <a:tblPr firstRow="1" bandRow="1">
                <a:tableStyleId>{5C22544A-7EE6-4342-B048-85BDC9FD1C3A}</a:tableStyleId>
              </a:tblPr>
              <a:tblGrid>
                <a:gridCol w="2105285">
                  <a:extLst>
                    <a:ext uri="{9D8B030D-6E8A-4147-A177-3AD203B41FA5}">
                      <a16:colId xmlns:a16="http://schemas.microsoft.com/office/drawing/2014/main" val="20000"/>
                    </a:ext>
                  </a:extLst>
                </a:gridCol>
                <a:gridCol w="3151299">
                  <a:extLst>
                    <a:ext uri="{9D8B030D-6E8A-4147-A177-3AD203B41FA5}">
                      <a16:colId xmlns:a16="http://schemas.microsoft.com/office/drawing/2014/main" val="4289267367"/>
                    </a:ext>
                  </a:extLst>
                </a:gridCol>
              </a:tblGrid>
              <a:tr h="513673">
                <a:tc>
                  <a:txBody>
                    <a:bodyPr/>
                    <a:lstStyle/>
                    <a:p>
                      <a:endParaRPr lang="hr-HR" sz="2400" dirty="0"/>
                    </a:p>
                  </a:txBody>
                  <a:tcPr/>
                </a:tc>
                <a:tc>
                  <a:txBody>
                    <a:bodyPr/>
                    <a:lstStyle/>
                    <a:p>
                      <a:pPr algn="ctr"/>
                      <a:r>
                        <a:rPr lang="hr-HR" sz="2400" b="0" dirty="0">
                          <a:solidFill>
                            <a:srgbClr val="C00000"/>
                          </a:solidFill>
                          <a:latin typeface="+mj-lt"/>
                        </a:rPr>
                        <a:t>ODGOJNE MJERE</a:t>
                      </a:r>
                    </a:p>
                  </a:txBody>
                  <a:tcPr/>
                </a:tc>
                <a:extLst>
                  <a:ext uri="{0D108BD9-81ED-4DB2-BD59-A6C34878D82A}">
                    <a16:rowId xmlns:a16="http://schemas.microsoft.com/office/drawing/2014/main" val="10000"/>
                  </a:ext>
                </a:extLst>
              </a:tr>
              <a:tr h="1646567">
                <a:tc>
                  <a:txBody>
                    <a:bodyPr/>
                    <a:lstStyle/>
                    <a:p>
                      <a:pPr marL="400050" indent="-400050">
                        <a:buNone/>
                      </a:pPr>
                      <a:r>
                        <a:rPr lang="hr-HR" sz="2400" baseline="0" dirty="0">
                          <a:solidFill>
                            <a:srgbClr val="2A1A00"/>
                          </a:solidFill>
                          <a:latin typeface="+mj-lt"/>
                        </a:rPr>
                        <a:t>I. razred</a:t>
                      </a:r>
                    </a:p>
                  </a:txBody>
                  <a:tcPr/>
                </a:tc>
                <a:tc>
                  <a:txBody>
                    <a:bodyPr/>
                    <a:lstStyle/>
                    <a:p>
                      <a:r>
                        <a:rPr lang="hr-HR" sz="2400" dirty="0">
                          <a:solidFill>
                            <a:srgbClr val="2A1A00"/>
                          </a:solidFill>
                          <a:latin typeface="+mj-lt"/>
                        </a:rPr>
                        <a:t>OPOMENA- </a:t>
                      </a:r>
                      <a:r>
                        <a:rPr lang="hr-HR" sz="2400" dirty="0">
                          <a:solidFill>
                            <a:srgbClr val="C00000"/>
                          </a:solidFill>
                          <a:latin typeface="+mj-lt"/>
                        </a:rPr>
                        <a:t>6</a:t>
                      </a:r>
                    </a:p>
                    <a:p>
                      <a:r>
                        <a:rPr lang="hr-HR" sz="2400" baseline="0" dirty="0">
                          <a:solidFill>
                            <a:srgbClr val="2A1A00"/>
                          </a:solidFill>
                          <a:latin typeface="+mj-lt"/>
                        </a:rPr>
                        <a:t>UKOR- </a:t>
                      </a:r>
                      <a:r>
                        <a:rPr lang="hr-HR" sz="2400" baseline="0" dirty="0">
                          <a:solidFill>
                            <a:srgbClr val="C00000"/>
                          </a:solidFill>
                          <a:latin typeface="+mj-lt"/>
                        </a:rPr>
                        <a:t>12</a:t>
                      </a:r>
                    </a:p>
                    <a:p>
                      <a:r>
                        <a:rPr lang="hr-HR" sz="2400" dirty="0">
                          <a:solidFill>
                            <a:srgbClr val="2A1A00"/>
                          </a:solidFill>
                          <a:latin typeface="+mj-lt"/>
                        </a:rPr>
                        <a:t>OPI- </a:t>
                      </a:r>
                      <a:r>
                        <a:rPr lang="hr-HR" sz="2400" dirty="0">
                          <a:solidFill>
                            <a:srgbClr val="C00000"/>
                          </a:solidFill>
                          <a:latin typeface="+mj-lt"/>
                        </a:rPr>
                        <a:t>18</a:t>
                      </a:r>
                    </a:p>
                    <a:p>
                      <a:r>
                        <a:rPr lang="hr-HR" sz="2400" dirty="0">
                          <a:solidFill>
                            <a:srgbClr val="2A1A00"/>
                          </a:solidFill>
                          <a:latin typeface="+mj-lt"/>
                        </a:rPr>
                        <a:t>ISKLJUČENJE- </a:t>
                      </a:r>
                      <a:r>
                        <a:rPr lang="hr-HR" sz="2400" dirty="0">
                          <a:solidFill>
                            <a:srgbClr val="C00000"/>
                          </a:solidFill>
                          <a:latin typeface="+mj-lt"/>
                        </a:rPr>
                        <a:t>24</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938758" y="382385"/>
            <a:ext cx="7633742" cy="958383"/>
          </a:xfrm>
        </p:spPr>
        <p:txBody>
          <a:bodyPr>
            <a:normAutofit/>
          </a:bodyPr>
          <a:lstStyle/>
          <a:p>
            <a:pPr algn="ctr"/>
            <a:r>
              <a:rPr lang="hr-HR" sz="4400" dirty="0">
                <a:solidFill>
                  <a:srgbClr val="2A1A00"/>
                </a:solidFill>
                <a:cs typeface="Arial" panose="020B0604020202020204" pitchFamily="34" charset="0"/>
              </a:rPr>
              <a:t>ŠKOLSKA LIJEČNICA</a:t>
            </a:r>
          </a:p>
        </p:txBody>
      </p:sp>
      <p:sp>
        <p:nvSpPr>
          <p:cNvPr id="3" name="Rezervirano mjesto sadržaja 2"/>
          <p:cNvSpPr>
            <a:spLocks noGrp="1"/>
          </p:cNvSpPr>
          <p:nvPr>
            <p:ph idx="1"/>
          </p:nvPr>
        </p:nvSpPr>
        <p:spPr>
          <a:xfrm>
            <a:off x="708720" y="1412776"/>
            <a:ext cx="8183760" cy="5251722"/>
          </a:xfrm>
        </p:spPr>
        <p:txBody>
          <a:bodyPr>
            <a:normAutofit lnSpcReduction="10000"/>
          </a:bodyPr>
          <a:lstStyle/>
          <a:p>
            <a:r>
              <a:rPr lang="hr-HR" dirty="0">
                <a:solidFill>
                  <a:srgbClr val="2A1A00"/>
                </a:solidFill>
                <a:latin typeface="+mj-lt"/>
                <a:cs typeface="Arial" panose="020B0604020202020204" pitchFamily="34" charset="0"/>
              </a:rPr>
              <a:t>Služba za školsku medicinu nalazi se u Mirogojskoj 16. </a:t>
            </a:r>
            <a:br>
              <a:rPr lang="hr-HR" dirty="0">
                <a:solidFill>
                  <a:srgbClr val="2A1A00"/>
                </a:solidFill>
                <a:latin typeface="+mj-lt"/>
                <a:cs typeface="Arial" panose="020B0604020202020204" pitchFamily="34" charset="0"/>
              </a:rPr>
            </a:br>
            <a:r>
              <a:rPr lang="hr-HR" dirty="0">
                <a:solidFill>
                  <a:srgbClr val="2A1A00"/>
                </a:solidFill>
                <a:latin typeface="+mj-lt"/>
                <a:cs typeface="Arial" panose="020B0604020202020204" pitchFamily="34" charset="0"/>
              </a:rPr>
              <a:t>(dr.  Tatjana Petričević Vidović; </a:t>
            </a:r>
            <a:r>
              <a:rPr lang="hr-HR" i="1" dirty="0">
                <a:solidFill>
                  <a:srgbClr val="2A1A00"/>
                </a:solidFill>
                <a:latin typeface="+mj-lt"/>
                <a:cs typeface="Arial" panose="020B0604020202020204" pitchFamily="34" charset="0"/>
                <a:hlinkClick r:id="rId2"/>
              </a:rPr>
              <a:t>tatjana.petricevic-vidovic@stampar.hr</a:t>
            </a:r>
            <a:r>
              <a:rPr lang="hr-HR" i="1" dirty="0">
                <a:solidFill>
                  <a:srgbClr val="2A1A00"/>
                </a:solidFill>
                <a:latin typeface="+mj-lt"/>
                <a:cs typeface="Arial" panose="020B0604020202020204" pitchFamily="34" charset="0"/>
              </a:rPr>
              <a:t> </a:t>
            </a:r>
            <a:r>
              <a:rPr lang="hr-HR" dirty="0">
                <a:solidFill>
                  <a:srgbClr val="2A1A00"/>
                </a:solidFill>
                <a:latin typeface="+mj-lt"/>
                <a:cs typeface="Arial" panose="020B0604020202020204" pitchFamily="34" charset="0"/>
              </a:rPr>
              <a:t>)</a:t>
            </a:r>
          </a:p>
          <a:p>
            <a:r>
              <a:rPr lang="hr-HR" dirty="0">
                <a:solidFill>
                  <a:srgbClr val="2A1A00"/>
                </a:solidFill>
                <a:latin typeface="+mj-lt"/>
                <a:cs typeface="Arial" panose="020B0604020202020204" pitchFamily="34" charset="0"/>
              </a:rPr>
              <a:t>Učenici naše škole mogu se liječiti kod školske liječnice ili kod svog sadašnjeg liječnika. Pregled kod školske liječnice treba dogovoriti s liječnicom mailom. </a:t>
            </a:r>
          </a:p>
          <a:p>
            <a:r>
              <a:rPr lang="hr-HR" dirty="0">
                <a:solidFill>
                  <a:srgbClr val="2A1A00"/>
                </a:solidFill>
                <a:latin typeface="+mj-lt"/>
                <a:cs typeface="Arial" panose="020B0604020202020204" pitchFamily="34" charset="0"/>
              </a:rPr>
              <a:t>Redovita cijepljenja učenika i sistematske preglede obavezno obavlja školska liječnica, bez obzira kod kojeg liječnika se učenik liječi.</a:t>
            </a:r>
          </a:p>
          <a:p>
            <a:r>
              <a:rPr lang="hr-HR" dirty="0">
                <a:solidFill>
                  <a:srgbClr val="2A1A00"/>
                </a:solidFill>
                <a:latin typeface="+mj-lt"/>
                <a:cs typeface="Arial" panose="020B0604020202020204" pitchFamily="34" charset="0"/>
              </a:rPr>
              <a:t>Radno vrijeme službe za školsku medicinu:</a:t>
            </a:r>
          </a:p>
          <a:p>
            <a:pPr marL="0" indent="0">
              <a:buNone/>
            </a:pPr>
            <a:r>
              <a:rPr lang="hr-HR" dirty="0"/>
              <a:t>		</a:t>
            </a:r>
            <a:r>
              <a:rPr lang="hr-HR" dirty="0">
                <a:solidFill>
                  <a:srgbClr val="C00000"/>
                </a:solidFill>
                <a:latin typeface="+mj-lt"/>
              </a:rPr>
              <a:t>Ponedjeljak, četvrtak i petak ujutro</a:t>
            </a:r>
          </a:p>
          <a:p>
            <a:pPr marL="0" indent="0">
              <a:buNone/>
            </a:pPr>
            <a:r>
              <a:rPr lang="hr-HR" dirty="0">
                <a:solidFill>
                  <a:srgbClr val="C00000"/>
                </a:solidFill>
                <a:latin typeface="+mj-lt"/>
              </a:rPr>
              <a:t>		Utorak i srijeda popodne</a:t>
            </a:r>
          </a:p>
          <a:p>
            <a:pPr>
              <a:buNone/>
            </a:pPr>
            <a:br>
              <a:rPr lang="hr-HR" dirty="0">
                <a:solidFill>
                  <a:srgbClr val="2A1A00"/>
                </a:solidFill>
                <a:latin typeface="+mj-lt"/>
                <a:cs typeface="Arial" panose="020B0604020202020204" pitchFamily="34" charset="0"/>
              </a:rPr>
            </a:br>
            <a:r>
              <a:rPr lang="hr-HR" dirty="0">
                <a:solidFill>
                  <a:srgbClr val="2A1A00"/>
                </a:solidFill>
                <a:latin typeface="+mj-lt"/>
                <a:cs typeface="Arial" panose="020B0604020202020204" pitchFamily="34" charset="0"/>
              </a:rPr>
              <a:t>Školska liječnica izdaje ispričnice za </a:t>
            </a:r>
            <a:r>
              <a:rPr lang="hr-HR" dirty="0">
                <a:solidFill>
                  <a:srgbClr val="C00000"/>
                </a:solidFill>
                <a:latin typeface="+mj-lt"/>
                <a:cs typeface="Arial" panose="020B0604020202020204" pitchFamily="34" charset="0"/>
              </a:rPr>
              <a:t>izostanke dulje od mjesec dana </a:t>
            </a:r>
            <a:r>
              <a:rPr lang="hr-HR" dirty="0">
                <a:solidFill>
                  <a:srgbClr val="2A1A00"/>
                </a:solidFill>
                <a:latin typeface="+mj-lt"/>
                <a:cs typeface="Arial" panose="020B0604020202020204" pitchFamily="34" charset="0"/>
              </a:rPr>
              <a:t>te daje </a:t>
            </a:r>
            <a:r>
              <a:rPr lang="hr-HR" dirty="0">
                <a:solidFill>
                  <a:srgbClr val="C00000"/>
                </a:solidFill>
                <a:latin typeface="+mj-lt"/>
                <a:cs typeface="Arial" panose="020B0604020202020204" pitchFamily="34" charset="0"/>
              </a:rPr>
              <a:t>mišljenje za oslobođenje od nastave tjelesnog odgoja</a:t>
            </a:r>
            <a:r>
              <a:rPr lang="hr-HR" dirty="0">
                <a:solidFill>
                  <a:srgbClr val="2A1A00"/>
                </a:solidFill>
                <a:latin typeface="+mj-lt"/>
                <a:cs typeface="Arial" panose="020B0604020202020204" pitchFamily="34" charset="0"/>
              </a:rPr>
              <a:t> i </a:t>
            </a:r>
            <a:r>
              <a:rPr lang="hr-HR" dirty="0">
                <a:solidFill>
                  <a:srgbClr val="C00000"/>
                </a:solidFill>
                <a:latin typeface="+mj-lt"/>
                <a:cs typeface="Arial" panose="020B0604020202020204" pitchFamily="34" charset="0"/>
              </a:rPr>
              <a:t>primjereni program školovanja</a:t>
            </a:r>
            <a:r>
              <a:rPr lang="hr-HR" dirty="0">
                <a:solidFill>
                  <a:srgbClr val="2A1A00"/>
                </a:solidFill>
                <a:latin typeface="+mj-lt"/>
                <a:cs typeface="Arial" panose="020B0604020202020204" pitchFamily="34" charset="0"/>
              </a:rPr>
              <a:t>. </a:t>
            </a:r>
            <a:endParaRPr lang="hr-HR" dirty="0">
              <a:latin typeface="Arial" panose="020B0604020202020204" pitchFamily="34" charset="0"/>
              <a:cs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938758" y="548679"/>
            <a:ext cx="7633742" cy="1325837"/>
          </a:xfrm>
        </p:spPr>
        <p:txBody>
          <a:bodyPr>
            <a:normAutofit/>
          </a:bodyPr>
          <a:lstStyle/>
          <a:p>
            <a:pPr algn="ctr"/>
            <a:r>
              <a:rPr lang="hr-HR" sz="4400" dirty="0">
                <a:solidFill>
                  <a:srgbClr val="2A1A00"/>
                </a:solidFill>
                <a:cs typeface="Arial" panose="020B0604020202020204" pitchFamily="34" charset="0"/>
              </a:rPr>
              <a:t>OSIGURANJE UČENIKA</a:t>
            </a:r>
          </a:p>
        </p:txBody>
      </p:sp>
      <p:sp>
        <p:nvSpPr>
          <p:cNvPr id="3" name="Rezervirano mjesto sadržaja 2"/>
          <p:cNvSpPr>
            <a:spLocks noGrp="1"/>
          </p:cNvSpPr>
          <p:nvPr>
            <p:ph idx="1"/>
          </p:nvPr>
        </p:nvSpPr>
        <p:spPr>
          <a:xfrm>
            <a:off x="938758" y="2286002"/>
            <a:ext cx="7633742" cy="3159221"/>
          </a:xfrm>
        </p:spPr>
        <p:txBody>
          <a:bodyPr>
            <a:normAutofit fontScale="92500" lnSpcReduction="10000"/>
          </a:bodyPr>
          <a:lstStyle/>
          <a:p>
            <a:pPr>
              <a:buNone/>
            </a:pPr>
            <a:r>
              <a:rPr lang="hr-HR" dirty="0">
                <a:latin typeface="Arial" panose="020B0604020202020204" pitchFamily="34" charset="0"/>
                <a:cs typeface="Arial" panose="020B0604020202020204" pitchFamily="34" charset="0"/>
              </a:rPr>
              <a:t> </a:t>
            </a:r>
            <a:endParaRPr lang="hr-HR" sz="3000" dirty="0">
              <a:latin typeface="Arial" panose="020B0604020202020204" pitchFamily="34" charset="0"/>
              <a:cs typeface="Arial" panose="020B0604020202020204" pitchFamily="34" charset="0"/>
            </a:endParaRPr>
          </a:p>
          <a:p>
            <a:pPr>
              <a:buNone/>
            </a:pPr>
            <a:r>
              <a:rPr lang="hr-HR" sz="3000" dirty="0">
                <a:latin typeface="Arial" panose="020B0604020202020204" pitchFamily="34" charset="0"/>
                <a:cs typeface="Arial" panose="020B0604020202020204" pitchFamily="34" charset="0"/>
              </a:rPr>
              <a:t>	</a:t>
            </a:r>
            <a:r>
              <a:rPr lang="hr-HR" sz="3000" dirty="0">
                <a:solidFill>
                  <a:srgbClr val="2A1A00"/>
                </a:solidFill>
                <a:latin typeface="+mj-lt"/>
                <a:cs typeface="Arial" panose="020B0604020202020204" pitchFamily="34" charset="0"/>
              </a:rPr>
              <a:t>Prema odluci Školskog odbora, uplatom osiguranja </a:t>
            </a:r>
            <a:r>
              <a:rPr lang="hr-HR" sz="3000" dirty="0">
                <a:solidFill>
                  <a:srgbClr val="C00000"/>
                </a:solidFill>
                <a:latin typeface="+mj-lt"/>
                <a:cs typeface="Arial" panose="020B0604020202020204" pitchFamily="34" charset="0"/>
              </a:rPr>
              <a:t>kod osiguravajućeg društva</a:t>
            </a:r>
            <a:r>
              <a:rPr lang="hr-HR" sz="3000" dirty="0">
                <a:solidFill>
                  <a:srgbClr val="2A1A00"/>
                </a:solidFill>
                <a:latin typeface="+mj-lt"/>
                <a:cs typeface="Arial" panose="020B0604020202020204" pitchFamily="34" charset="0"/>
              </a:rPr>
              <a:t> učenici su osigurani od 0 do 24 sata bez obzira jesu li u školi, na putu do škole ili na putu od kuće. Osiguranje nije obvezno.</a:t>
            </a:r>
          </a:p>
          <a:p>
            <a:pPr>
              <a:buNone/>
            </a:pPr>
            <a:r>
              <a:rPr lang="hr-HR" b="1" dirty="0">
                <a:latin typeface="Arial" panose="020B0604020202020204" pitchFamily="34" charset="0"/>
                <a:cs typeface="Arial" panose="020B0604020202020204" pitchFamily="34" charset="0"/>
              </a:rPr>
              <a:t> </a:t>
            </a:r>
            <a:endParaRPr lang="hr-HR" dirty="0">
              <a:latin typeface="Arial" panose="020B0604020202020204" pitchFamily="34" charset="0"/>
              <a:cs typeface="Arial" panose="020B0604020202020204" pitchFamily="34" charset="0"/>
            </a:endParaRPr>
          </a:p>
          <a:p>
            <a:endParaRPr lang="hr-HR" dirty="0">
              <a:latin typeface="Arial" panose="020B0604020202020204" pitchFamily="34" charset="0"/>
              <a:cs typeface="Arial" panose="020B0604020202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55576" y="382385"/>
            <a:ext cx="8136904" cy="1492132"/>
          </a:xfrm>
        </p:spPr>
        <p:txBody>
          <a:bodyPr>
            <a:noAutofit/>
          </a:bodyPr>
          <a:lstStyle/>
          <a:p>
            <a:pPr algn="ctr"/>
            <a:r>
              <a:rPr lang="hr-HR" sz="4400" dirty="0">
                <a:solidFill>
                  <a:srgbClr val="2A1A00"/>
                </a:solidFill>
                <a:cs typeface="Arial" panose="020B0604020202020204" pitchFamily="34" charset="0"/>
              </a:rPr>
              <a:t>PROJEKTI i AKTIVNOSTI škole… PRIKLJUČITE SE!</a:t>
            </a:r>
            <a:br>
              <a:rPr lang="hr-HR" sz="4400" dirty="0">
                <a:latin typeface="Arial" panose="020B0604020202020204" pitchFamily="34" charset="0"/>
                <a:cs typeface="Arial" panose="020B0604020202020204" pitchFamily="34" charset="0"/>
              </a:rPr>
            </a:br>
            <a:endParaRPr lang="hr-HR" sz="4400" dirty="0">
              <a:latin typeface="Arial" panose="020B0604020202020204" pitchFamily="34" charset="0"/>
              <a:cs typeface="Arial" panose="020B0604020202020204" pitchFamily="34" charset="0"/>
            </a:endParaRPr>
          </a:p>
        </p:txBody>
      </p:sp>
      <p:sp>
        <p:nvSpPr>
          <p:cNvPr id="3" name="Rezervirano mjesto sadržaja 2"/>
          <p:cNvSpPr>
            <a:spLocks noGrp="1"/>
          </p:cNvSpPr>
          <p:nvPr>
            <p:ph idx="1"/>
          </p:nvPr>
        </p:nvSpPr>
        <p:spPr>
          <a:xfrm>
            <a:off x="899592" y="1874516"/>
            <a:ext cx="7787208" cy="4722835"/>
          </a:xfrm>
        </p:spPr>
        <p:txBody>
          <a:bodyPr>
            <a:normAutofit fontScale="92500" lnSpcReduction="10000"/>
          </a:bodyPr>
          <a:lstStyle/>
          <a:p>
            <a:pPr lvl="0">
              <a:buNone/>
            </a:pPr>
            <a:r>
              <a:rPr lang="hr-HR" b="1" dirty="0">
                <a:solidFill>
                  <a:srgbClr val="2A1A00"/>
                </a:solidFill>
                <a:latin typeface="+mj-lt"/>
              </a:rPr>
              <a:t>• </a:t>
            </a:r>
            <a:r>
              <a:rPr lang="hr-HR" b="1" dirty="0">
                <a:solidFill>
                  <a:srgbClr val="C00000"/>
                </a:solidFill>
                <a:latin typeface="+mj-lt"/>
              </a:rPr>
              <a:t>INTERSTENO	</a:t>
            </a:r>
            <a:r>
              <a:rPr lang="hr-HR" b="1" dirty="0">
                <a:solidFill>
                  <a:srgbClr val="2A1A00"/>
                </a:solidFill>
                <a:latin typeface="+mj-lt"/>
              </a:rPr>
              <a:t>	     </a:t>
            </a:r>
          </a:p>
          <a:p>
            <a:pPr lvl="0">
              <a:buNone/>
            </a:pPr>
            <a:r>
              <a:rPr lang="hr-HR" b="1" dirty="0">
                <a:solidFill>
                  <a:srgbClr val="2A1A00"/>
                </a:solidFill>
                <a:latin typeface="+mj-lt"/>
              </a:rPr>
              <a:t>				• DOPUNSKA NASTAVA</a:t>
            </a:r>
            <a:endParaRPr lang="hr-HR" dirty="0">
              <a:solidFill>
                <a:srgbClr val="2A1A00"/>
              </a:solidFill>
              <a:latin typeface="+mj-lt"/>
            </a:endParaRPr>
          </a:p>
          <a:p>
            <a:pPr lvl="0">
              <a:buNone/>
            </a:pPr>
            <a:r>
              <a:rPr lang="hr-HR" b="1" dirty="0">
                <a:solidFill>
                  <a:srgbClr val="2A1A00"/>
                </a:solidFill>
                <a:latin typeface="+mj-lt"/>
              </a:rPr>
              <a:t>• DODATNA NASTAVA</a:t>
            </a:r>
          </a:p>
          <a:p>
            <a:pPr lvl="0">
              <a:buNone/>
            </a:pPr>
            <a:r>
              <a:rPr lang="hr-HR" b="1" dirty="0">
                <a:solidFill>
                  <a:srgbClr val="2A1A00"/>
                </a:solidFill>
                <a:latin typeface="+mj-lt"/>
              </a:rPr>
              <a:t>				• FAKULTATIVNA NASTAVA</a:t>
            </a:r>
            <a:endParaRPr lang="hr-HR" dirty="0">
              <a:solidFill>
                <a:srgbClr val="2A1A00"/>
              </a:solidFill>
              <a:latin typeface="+mj-lt"/>
            </a:endParaRPr>
          </a:p>
          <a:p>
            <a:pPr lvl="0">
              <a:buNone/>
            </a:pPr>
            <a:r>
              <a:rPr lang="hr-HR" b="1" dirty="0">
                <a:solidFill>
                  <a:srgbClr val="2A1A00"/>
                </a:solidFill>
                <a:latin typeface="+mj-lt"/>
              </a:rPr>
              <a:t>• </a:t>
            </a:r>
            <a:r>
              <a:rPr lang="hr-HR" b="1" dirty="0">
                <a:solidFill>
                  <a:srgbClr val="C00000"/>
                </a:solidFill>
                <a:latin typeface="+mj-lt"/>
              </a:rPr>
              <a:t>ŠKOLSKI ŠPORTSKI KLUB „FLEGMA“</a:t>
            </a:r>
          </a:p>
          <a:p>
            <a:pPr>
              <a:buNone/>
            </a:pPr>
            <a:r>
              <a:rPr lang="hr-HR" b="1" dirty="0">
                <a:solidFill>
                  <a:srgbClr val="2A1A00"/>
                </a:solidFill>
                <a:latin typeface="+mj-lt"/>
              </a:rPr>
              <a:t>				• DAN OBRNUTIH ULOGA</a:t>
            </a:r>
          </a:p>
          <a:p>
            <a:pPr>
              <a:buNone/>
            </a:pPr>
            <a:r>
              <a:rPr lang="hr-HR" b="1" dirty="0">
                <a:solidFill>
                  <a:srgbClr val="2A1A00"/>
                </a:solidFill>
                <a:latin typeface="+mj-lt"/>
              </a:rPr>
              <a:t>				• REKREACIJSKI DAN</a:t>
            </a:r>
          </a:p>
          <a:p>
            <a:pPr>
              <a:buNone/>
            </a:pPr>
            <a:r>
              <a:rPr lang="hr-HR" b="1" dirty="0">
                <a:solidFill>
                  <a:srgbClr val="2A1A00"/>
                </a:solidFill>
                <a:latin typeface="+mj-lt"/>
              </a:rPr>
              <a:t>				• ŠKOLA I ZAJEDNICA </a:t>
            </a:r>
          </a:p>
          <a:p>
            <a:pPr>
              <a:buFont typeface="Arial" charset="0"/>
              <a:buChar char="•"/>
            </a:pPr>
            <a:r>
              <a:rPr lang="hr-HR" b="1" dirty="0">
                <a:solidFill>
                  <a:srgbClr val="C00000"/>
                </a:solidFill>
                <a:latin typeface="+mj-lt"/>
              </a:rPr>
              <a:t>ERASMUS+</a:t>
            </a:r>
          </a:p>
          <a:p>
            <a:pPr marL="0" indent="0">
              <a:buNone/>
            </a:pPr>
            <a:endParaRPr lang="hr-HR" b="1" dirty="0">
              <a:solidFill>
                <a:srgbClr val="2A1A00"/>
              </a:solidFill>
              <a:latin typeface="+mj-lt"/>
            </a:endParaRPr>
          </a:p>
          <a:p>
            <a:pPr>
              <a:buNone/>
            </a:pPr>
            <a:r>
              <a:rPr lang="hr-HR" b="1" dirty="0">
                <a:solidFill>
                  <a:srgbClr val="2A1A00"/>
                </a:solidFill>
                <a:latin typeface="+mj-lt"/>
              </a:rPr>
              <a:t>				I JOŠ MNOGE DRUGE</a:t>
            </a:r>
            <a:endParaRPr lang="hr-HR" dirty="0">
              <a:solidFill>
                <a:srgbClr val="2A1A00"/>
              </a:solidFill>
              <a:latin typeface="+mj-lt"/>
            </a:endParaRPr>
          </a:p>
          <a:p>
            <a:pPr>
              <a:buNone/>
            </a:pPr>
            <a:r>
              <a:rPr lang="hr-HR" b="1" dirty="0"/>
              <a:t>         </a:t>
            </a:r>
            <a:endParaRPr lang="hr-H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938758" y="476672"/>
            <a:ext cx="7633742" cy="886375"/>
          </a:xfrm>
        </p:spPr>
        <p:txBody>
          <a:bodyPr/>
          <a:lstStyle/>
          <a:p>
            <a:pPr algn="ctr"/>
            <a:r>
              <a:rPr lang="hr-HR" dirty="0">
                <a:solidFill>
                  <a:srgbClr val="2A1A00"/>
                </a:solidFill>
                <a:cs typeface="Arial" panose="020B0604020202020204" pitchFamily="34" charset="0"/>
              </a:rPr>
              <a:t>VAŽNO JE…</a:t>
            </a:r>
          </a:p>
        </p:txBody>
      </p:sp>
      <p:sp>
        <p:nvSpPr>
          <p:cNvPr id="3" name="Rezervirano mjesto sadržaja 2"/>
          <p:cNvSpPr>
            <a:spLocks noGrp="1"/>
          </p:cNvSpPr>
          <p:nvPr>
            <p:ph idx="1"/>
          </p:nvPr>
        </p:nvSpPr>
        <p:spPr>
          <a:xfrm>
            <a:off x="938758" y="1556792"/>
            <a:ext cx="7633742" cy="4536504"/>
          </a:xfrm>
        </p:spPr>
        <p:txBody>
          <a:bodyPr>
            <a:normAutofit fontScale="92500" lnSpcReduction="20000"/>
          </a:bodyPr>
          <a:lstStyle/>
          <a:p>
            <a:pPr lvl="0"/>
            <a:r>
              <a:rPr lang="hr-HR" sz="3100" dirty="0">
                <a:solidFill>
                  <a:srgbClr val="2A1A00"/>
                </a:solidFill>
                <a:latin typeface="+mj-lt"/>
                <a:cs typeface="Arial" pitchFamily="34" charset="0"/>
              </a:rPr>
              <a:t>osigurati toplu obiteljsku klimu</a:t>
            </a:r>
          </a:p>
          <a:p>
            <a:pPr lvl="0"/>
            <a:r>
              <a:rPr lang="hr-HR" sz="3100" dirty="0">
                <a:solidFill>
                  <a:srgbClr val="2A1A00"/>
                </a:solidFill>
                <a:latin typeface="+mj-lt"/>
                <a:cs typeface="Arial" pitchFamily="34" charset="0"/>
              </a:rPr>
              <a:t>poticati želju djeteta/učenika za uspjehom u skladu s njegovim sposobnostima</a:t>
            </a:r>
          </a:p>
          <a:p>
            <a:pPr lvl="0"/>
            <a:r>
              <a:rPr lang="hr-HR" sz="3100" dirty="0">
                <a:solidFill>
                  <a:srgbClr val="2A1A00"/>
                </a:solidFill>
                <a:latin typeface="+mj-lt"/>
                <a:cs typeface="Arial" pitchFamily="34" charset="0"/>
              </a:rPr>
              <a:t>pohvaliti dijete/učenika za postignute rezultate</a:t>
            </a:r>
          </a:p>
          <a:p>
            <a:pPr lvl="0"/>
            <a:r>
              <a:rPr lang="hr-HR" sz="3100" dirty="0">
                <a:solidFill>
                  <a:srgbClr val="2A1A00"/>
                </a:solidFill>
                <a:latin typeface="+mj-lt"/>
                <a:cs typeface="Arial" pitchFamily="34" charset="0"/>
              </a:rPr>
              <a:t>razvijati osjećaj odgovornosti prema radu i ispunjavanju obveza</a:t>
            </a:r>
          </a:p>
          <a:p>
            <a:pPr lvl="0"/>
            <a:r>
              <a:rPr lang="hr-HR" sz="3100" dirty="0">
                <a:solidFill>
                  <a:srgbClr val="2A1A00"/>
                </a:solidFill>
                <a:latin typeface="+mj-lt"/>
                <a:cs typeface="Arial" pitchFamily="34" charset="0"/>
              </a:rPr>
              <a:t>pratiti djetetova/učenikova postignuća</a:t>
            </a:r>
            <a:r>
              <a:rPr kumimoji="0" lang="hr-HR" sz="3100" i="0" u="none" strike="noStrike" cap="none" normalizeH="0" baseline="0" dirty="0">
                <a:ln>
                  <a:noFill/>
                </a:ln>
                <a:solidFill>
                  <a:srgbClr val="2A1A00"/>
                </a:solidFill>
                <a:effectLst/>
                <a:latin typeface="+mj-lt"/>
                <a:ea typeface="PMingLiU" pitchFamily="18" charset="-120"/>
                <a:cs typeface="Arial" pitchFamily="34" charset="0"/>
              </a:rPr>
              <a:t> </a:t>
            </a:r>
          </a:p>
          <a:p>
            <a:pPr lvl="0"/>
            <a:r>
              <a:rPr kumimoji="0" lang="hr-HR" sz="3100" i="0" u="none" strike="noStrike" cap="none" normalizeH="0" baseline="0" dirty="0">
                <a:ln>
                  <a:noFill/>
                </a:ln>
                <a:solidFill>
                  <a:srgbClr val="2A1A00"/>
                </a:solidFill>
                <a:effectLst/>
                <a:latin typeface="+mj-lt"/>
                <a:ea typeface="PMingLiU" pitchFamily="18" charset="-120"/>
                <a:cs typeface="Arial" pitchFamily="34" charset="0"/>
              </a:rPr>
              <a:t>upoznati školu i razrednicu s eventualnim problemima (zdravstvenim, obiteljskim i sl.)</a:t>
            </a:r>
            <a:endParaRPr lang="hr-HR" sz="3100" dirty="0">
              <a:solidFill>
                <a:srgbClr val="2A1A00"/>
              </a:solidFill>
              <a:latin typeface="+mj-lt"/>
              <a:cs typeface="Arial" pitchFamily="34" charset="0"/>
            </a:endParaRPr>
          </a:p>
          <a:p>
            <a:pPr marL="0" indent="0" algn="just" eaLnBrk="0" fontAlgn="base" hangingPunct="0">
              <a:spcBef>
                <a:spcPct val="0"/>
              </a:spcBef>
              <a:spcAft>
                <a:spcPct val="0"/>
              </a:spcAft>
            </a:pPr>
            <a:r>
              <a:rPr kumimoji="0" lang="hr-HR" sz="3100" i="0" u="none" strike="noStrike" cap="none" normalizeH="0" dirty="0">
                <a:ln>
                  <a:noFill/>
                </a:ln>
                <a:solidFill>
                  <a:srgbClr val="2A1A00"/>
                </a:solidFill>
                <a:effectLst/>
                <a:latin typeface="+mj-lt"/>
                <a:ea typeface="PMingLiU" pitchFamily="18" charset="-120"/>
                <a:cs typeface="Arial" pitchFamily="34" charset="0"/>
              </a:rPr>
              <a:t>  </a:t>
            </a:r>
            <a:r>
              <a:rPr kumimoji="0" lang="hr-HR" sz="3100" i="0" u="none" strike="noStrike" cap="none" normalizeH="0" baseline="0" dirty="0">
                <a:ln>
                  <a:noFill/>
                </a:ln>
                <a:solidFill>
                  <a:srgbClr val="2A1A00"/>
                </a:solidFill>
                <a:effectLst/>
                <a:latin typeface="+mj-lt"/>
                <a:ea typeface="PMingLiU" pitchFamily="18" charset="-120"/>
                <a:cs typeface="Arial" pitchFamily="34" charset="0"/>
              </a:rPr>
              <a:t>redovno kontaktirati s razrednicom</a:t>
            </a:r>
            <a:endParaRPr kumimoji="0" lang="hr-HR" sz="3100" i="0" u="none" strike="noStrike" cap="none" normalizeH="0" baseline="0" dirty="0">
              <a:ln>
                <a:noFill/>
              </a:ln>
              <a:solidFill>
                <a:srgbClr val="2A1A00"/>
              </a:solidFill>
              <a:effectLst/>
              <a:latin typeface="+mj-lt"/>
              <a:cs typeface="Arial" pitchFamily="34" charset="0"/>
            </a:endParaRPr>
          </a:p>
          <a:p>
            <a:pPr marL="0" lvl="0" indent="0">
              <a:buNone/>
            </a:pPr>
            <a:endParaRPr lang="hr-HR" dirty="0"/>
          </a:p>
          <a:p>
            <a:endParaRPr lang="hr-H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remium Vector | Question symbol vector design asking symbol">
            <a:extLst>
              <a:ext uri="{FF2B5EF4-FFF2-40B4-BE49-F238E27FC236}">
                <a16:creationId xmlns:a16="http://schemas.microsoft.com/office/drawing/2014/main" id="{7471E764-12A3-4FBE-B962-78A4EEEAF4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3245" y="1628800"/>
            <a:ext cx="4637509" cy="4637509"/>
          </a:xfrm>
          <a:prstGeom prst="rect">
            <a:avLst/>
          </a:prstGeom>
          <a:noFill/>
          <a:extLst>
            <a:ext uri="{909E8E84-426E-40DD-AFC4-6F175D3DCCD1}">
              <a14:hiddenFill xmlns:a14="http://schemas.microsoft.com/office/drawing/2010/main">
                <a:solidFill>
                  <a:srgbClr val="FFFFFF"/>
                </a:solidFill>
              </a14:hiddenFill>
            </a:ext>
          </a:extLst>
        </p:spPr>
      </p:pic>
      <p:sp>
        <p:nvSpPr>
          <p:cNvPr id="2" name="Naslov 1">
            <a:extLst>
              <a:ext uri="{FF2B5EF4-FFF2-40B4-BE49-F238E27FC236}">
                <a16:creationId xmlns:a16="http://schemas.microsoft.com/office/drawing/2014/main" id="{16888867-2385-4656-A8A6-E8DD448AC021}"/>
              </a:ext>
            </a:extLst>
          </p:cNvPr>
          <p:cNvSpPr>
            <a:spLocks noGrp="1"/>
          </p:cNvSpPr>
          <p:nvPr>
            <p:ph type="title"/>
          </p:nvPr>
        </p:nvSpPr>
        <p:spPr>
          <a:xfrm>
            <a:off x="938758" y="382385"/>
            <a:ext cx="7633742" cy="958383"/>
          </a:xfrm>
        </p:spPr>
        <p:txBody>
          <a:bodyPr/>
          <a:lstStyle/>
          <a:p>
            <a:pPr algn="ctr"/>
            <a:r>
              <a:rPr lang="hr-HR" dirty="0">
                <a:solidFill>
                  <a:srgbClr val="2A1A00"/>
                </a:solidFill>
                <a:cs typeface="Arial" panose="020B0604020202020204" pitchFamily="34" charset="0"/>
              </a:rPr>
              <a:t>PITANJA</a:t>
            </a:r>
            <a:endParaRPr lang="en-GB" dirty="0">
              <a:solidFill>
                <a:srgbClr val="2A1A00"/>
              </a:solidFill>
              <a:cs typeface="Arial" panose="020B0604020202020204" pitchFamily="34" charset="0"/>
            </a:endParaRPr>
          </a:p>
        </p:txBody>
      </p:sp>
      <p:sp>
        <p:nvSpPr>
          <p:cNvPr id="3074" name="AutoShape 2" descr="Question Mark l What is a Question Mark? - Teaching Wik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r-HR"/>
          </a:p>
        </p:txBody>
      </p:sp>
      <p:sp>
        <p:nvSpPr>
          <p:cNvPr id="3076" name="AutoShape 4" descr="Red Question Mark Images – Browse 54,289 Stock Photos, Vectors, and Video |  Adobe 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r-HR"/>
          </a:p>
        </p:txBody>
      </p:sp>
      <p:sp>
        <p:nvSpPr>
          <p:cNvPr id="3078" name="AutoShape 6" descr="Red Question Mark Images – Browse 54,289 Stock Photos, Vectors, and Video |  Adobe 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r-HR"/>
          </a:p>
        </p:txBody>
      </p:sp>
      <p:sp>
        <p:nvSpPr>
          <p:cNvPr id="3080" name="AutoShape 8" descr="Question Mark l What is a Question Mark? - Teaching Wik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r-HR"/>
          </a:p>
        </p:txBody>
      </p:sp>
      <p:sp>
        <p:nvSpPr>
          <p:cNvPr id="3082" name="AutoShape 10" descr="❓ Red Question Mark Emoji — Meaning, Copy &amp; Past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r-HR"/>
          </a:p>
        </p:txBody>
      </p:sp>
      <p:sp>
        <p:nvSpPr>
          <p:cNvPr id="3084" name="AutoShape 12" descr="question mark - Greatwell Hom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r-HR"/>
          </a:p>
        </p:txBody>
      </p:sp>
    </p:spTree>
    <p:extLst>
      <p:ext uri="{BB962C8B-B14F-4D97-AF65-F5344CB8AC3E}">
        <p14:creationId xmlns:p14="http://schemas.microsoft.com/office/powerpoint/2010/main" val="17600818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A758316-C2EA-4149-943E-D4B234E521CB}"/>
              </a:ext>
            </a:extLst>
          </p:cNvPr>
          <p:cNvSpPr>
            <a:spLocks noGrp="1"/>
          </p:cNvSpPr>
          <p:nvPr>
            <p:ph type="title"/>
          </p:nvPr>
        </p:nvSpPr>
        <p:spPr>
          <a:xfrm>
            <a:off x="938758" y="382385"/>
            <a:ext cx="7633742" cy="1030391"/>
          </a:xfrm>
        </p:spPr>
        <p:txBody>
          <a:bodyPr>
            <a:normAutofit/>
          </a:bodyPr>
          <a:lstStyle/>
          <a:p>
            <a:pPr algn="ctr"/>
            <a:r>
              <a:rPr lang="hr-HR" sz="4800" dirty="0">
                <a:solidFill>
                  <a:srgbClr val="2A1A00"/>
                </a:solidFill>
                <a:cs typeface="Arial" panose="020B0604020202020204" pitchFamily="34" charset="0"/>
              </a:rPr>
              <a:t>NASTAVAK SASTANKA</a:t>
            </a:r>
            <a:endParaRPr lang="en-GB" sz="4800" dirty="0">
              <a:solidFill>
                <a:srgbClr val="2A1A00"/>
              </a:solidFill>
              <a:cs typeface="Arial" panose="020B0604020202020204" pitchFamily="34" charset="0"/>
            </a:endParaRPr>
          </a:p>
        </p:txBody>
      </p:sp>
      <p:sp>
        <p:nvSpPr>
          <p:cNvPr id="3" name="Rezervirano mjesto sadržaja 2">
            <a:extLst>
              <a:ext uri="{FF2B5EF4-FFF2-40B4-BE49-F238E27FC236}">
                <a16:creationId xmlns:a16="http://schemas.microsoft.com/office/drawing/2014/main" id="{40D80971-0E42-4C74-BE39-C48D6E996DC9}"/>
              </a:ext>
            </a:extLst>
          </p:cNvPr>
          <p:cNvSpPr>
            <a:spLocks noGrp="1"/>
          </p:cNvSpPr>
          <p:nvPr>
            <p:ph idx="1"/>
          </p:nvPr>
        </p:nvSpPr>
        <p:spPr>
          <a:xfrm>
            <a:off x="938758" y="1700809"/>
            <a:ext cx="7633742" cy="4188212"/>
          </a:xfrm>
        </p:spPr>
        <p:txBody>
          <a:bodyPr>
            <a:normAutofit/>
          </a:bodyPr>
          <a:lstStyle/>
          <a:p>
            <a:r>
              <a:rPr lang="hr-HR" sz="2800" dirty="0">
                <a:solidFill>
                  <a:srgbClr val="2A1A00"/>
                </a:solidFill>
                <a:latin typeface="+mj-lt"/>
                <a:cs typeface="Arial" panose="020B0604020202020204" pitchFamily="34" charset="0"/>
              </a:rPr>
              <a:t>Po razredima s razrednicima</a:t>
            </a:r>
          </a:p>
          <a:p>
            <a:r>
              <a:rPr lang="hr-HR" sz="2800" dirty="0">
                <a:solidFill>
                  <a:srgbClr val="2A1A00"/>
                </a:solidFill>
                <a:latin typeface="+mj-lt"/>
                <a:cs typeface="Arial" panose="020B0604020202020204" pitchFamily="34" charset="0"/>
              </a:rPr>
              <a:t>Termin informacija i način komunikacije s razrednikom/</a:t>
            </a:r>
            <a:r>
              <a:rPr lang="hr-HR" sz="2800" dirty="0" err="1">
                <a:solidFill>
                  <a:srgbClr val="2A1A00"/>
                </a:solidFill>
                <a:latin typeface="+mj-lt"/>
                <a:cs typeface="Arial" panose="020B0604020202020204" pitchFamily="34" charset="0"/>
              </a:rPr>
              <a:t>com</a:t>
            </a:r>
            <a:endParaRPr lang="hr-HR" sz="2800" dirty="0">
              <a:solidFill>
                <a:srgbClr val="2A1A00"/>
              </a:solidFill>
              <a:latin typeface="+mj-lt"/>
              <a:cs typeface="Arial" panose="020B0604020202020204" pitchFamily="34" charset="0"/>
            </a:endParaRPr>
          </a:p>
          <a:p>
            <a:r>
              <a:rPr lang="hr-HR" sz="2800" dirty="0">
                <a:solidFill>
                  <a:srgbClr val="2A1A00"/>
                </a:solidFill>
                <a:latin typeface="+mj-lt"/>
                <a:cs typeface="Arial" panose="020B0604020202020204" pitchFamily="34" charset="0"/>
              </a:rPr>
              <a:t>Izbor predstavnika roditelja razreda za Vijeće roditelja </a:t>
            </a:r>
            <a:br>
              <a:rPr lang="hr-HR" sz="2800" dirty="0">
                <a:solidFill>
                  <a:srgbClr val="2A1A00"/>
                </a:solidFill>
                <a:latin typeface="+mj-lt"/>
                <a:cs typeface="Arial" panose="020B0604020202020204" pitchFamily="34" charset="0"/>
              </a:rPr>
            </a:br>
            <a:r>
              <a:rPr lang="hr-HR" sz="2800" b="1" dirty="0">
                <a:solidFill>
                  <a:srgbClr val="C00000"/>
                </a:solidFill>
                <a:latin typeface="+mj-lt"/>
                <a:cs typeface="Arial" panose="020B0604020202020204" pitchFamily="34" charset="0"/>
              </a:rPr>
              <a:t>(sastanak Vijeća roditelja u četvrtak 1. 10. 2026. u 18.00 sati)</a:t>
            </a:r>
          </a:p>
          <a:p>
            <a:r>
              <a:rPr lang="hr-HR" sz="2800" dirty="0">
                <a:solidFill>
                  <a:srgbClr val="2A1A00"/>
                </a:solidFill>
                <a:latin typeface="+mj-lt"/>
                <a:cs typeface="Arial" panose="020B0604020202020204" pitchFamily="34" charset="0"/>
              </a:rPr>
              <a:t>Specifičnosti vezane uz vaše dijete</a:t>
            </a:r>
            <a:endParaRPr lang="en-GB" sz="2800" dirty="0">
              <a:solidFill>
                <a:srgbClr val="2A1A00"/>
              </a:solidFill>
              <a:latin typeface="+mj-lt"/>
              <a:cs typeface="Arial" panose="020B0604020202020204" pitchFamily="34" charset="0"/>
            </a:endParaRPr>
          </a:p>
        </p:txBody>
      </p:sp>
    </p:spTree>
    <p:extLst>
      <p:ext uri="{BB962C8B-B14F-4D97-AF65-F5344CB8AC3E}">
        <p14:creationId xmlns:p14="http://schemas.microsoft.com/office/powerpoint/2010/main" val="2602341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47142EB-5BED-49EE-81CA-2294F41C0927}"/>
              </a:ext>
            </a:extLst>
          </p:cNvPr>
          <p:cNvSpPr>
            <a:spLocks noGrp="1"/>
          </p:cNvSpPr>
          <p:nvPr>
            <p:ph type="title"/>
          </p:nvPr>
        </p:nvSpPr>
        <p:spPr>
          <a:xfrm>
            <a:off x="938758" y="499215"/>
            <a:ext cx="7633742" cy="958383"/>
          </a:xfrm>
        </p:spPr>
        <p:txBody>
          <a:bodyPr>
            <a:normAutofit/>
          </a:bodyPr>
          <a:lstStyle/>
          <a:p>
            <a:pPr algn="ctr"/>
            <a:r>
              <a:rPr lang="hr-HR" b="1" dirty="0">
                <a:solidFill>
                  <a:srgbClr val="2A1A00"/>
                </a:solidFill>
                <a:cs typeface="Arial" panose="020B0604020202020204" pitchFamily="34" charset="0"/>
              </a:rPr>
              <a:t>NASTAVAK SASTANKA…</a:t>
            </a:r>
            <a:endParaRPr lang="en-GB" b="1" dirty="0">
              <a:solidFill>
                <a:srgbClr val="2A1A00"/>
              </a:solidFill>
              <a:cs typeface="Arial" panose="020B0604020202020204" pitchFamily="34" charset="0"/>
            </a:endParaRPr>
          </a:p>
        </p:txBody>
      </p:sp>
      <p:sp>
        <p:nvSpPr>
          <p:cNvPr id="3" name="Rezervirano mjesto sadržaja 2">
            <a:extLst>
              <a:ext uri="{FF2B5EF4-FFF2-40B4-BE49-F238E27FC236}">
                <a16:creationId xmlns:a16="http://schemas.microsoft.com/office/drawing/2014/main" id="{DAADF882-A8D4-4732-A7BE-15098D5E8CD8}"/>
              </a:ext>
            </a:extLst>
          </p:cNvPr>
          <p:cNvSpPr>
            <a:spLocks noGrp="1"/>
          </p:cNvSpPr>
          <p:nvPr>
            <p:ph idx="1"/>
          </p:nvPr>
        </p:nvSpPr>
        <p:spPr>
          <a:xfrm>
            <a:off x="938758" y="1556792"/>
            <a:ext cx="7633742" cy="5256584"/>
          </a:xfrm>
        </p:spPr>
        <p:txBody>
          <a:bodyPr>
            <a:normAutofit/>
          </a:bodyPr>
          <a:lstStyle/>
          <a:p>
            <a:r>
              <a:rPr lang="hr-HR" sz="2800" dirty="0">
                <a:solidFill>
                  <a:srgbClr val="2A1A00"/>
                </a:solidFill>
                <a:latin typeface="+mj-lt"/>
                <a:cs typeface="Arial" panose="020B0604020202020204" pitchFamily="34" charset="0"/>
              </a:rPr>
              <a:t>1.A- </a:t>
            </a:r>
          </a:p>
          <a:p>
            <a:r>
              <a:rPr lang="hr-HR" sz="2800" dirty="0">
                <a:solidFill>
                  <a:srgbClr val="2A1A00"/>
                </a:solidFill>
                <a:latin typeface="+mj-lt"/>
                <a:cs typeface="Arial" panose="020B0604020202020204" pitchFamily="34" charset="0"/>
              </a:rPr>
              <a:t>1.B- </a:t>
            </a:r>
          </a:p>
          <a:p>
            <a:r>
              <a:rPr lang="hr-HR" sz="2800" dirty="0">
                <a:solidFill>
                  <a:srgbClr val="2A1A00"/>
                </a:solidFill>
                <a:latin typeface="+mj-lt"/>
                <a:cs typeface="Arial" panose="020B0604020202020204" pitchFamily="34" charset="0"/>
              </a:rPr>
              <a:t>1.C- </a:t>
            </a:r>
          </a:p>
          <a:p>
            <a:r>
              <a:rPr lang="hr-HR" sz="2800" dirty="0">
                <a:solidFill>
                  <a:srgbClr val="2A1A00"/>
                </a:solidFill>
                <a:latin typeface="+mj-lt"/>
                <a:cs typeface="Arial" panose="020B0604020202020204" pitchFamily="34" charset="0"/>
              </a:rPr>
              <a:t>1.D- </a:t>
            </a:r>
          </a:p>
          <a:p>
            <a:r>
              <a:rPr lang="hr-HR" sz="2800" dirty="0">
                <a:solidFill>
                  <a:srgbClr val="2A1A00"/>
                </a:solidFill>
                <a:latin typeface="+mj-lt"/>
                <a:cs typeface="Arial" panose="020B0604020202020204" pitchFamily="34" charset="0"/>
              </a:rPr>
              <a:t>1.E- </a:t>
            </a:r>
          </a:p>
          <a:p>
            <a:r>
              <a:rPr lang="hr-HR" sz="2800" dirty="0">
                <a:solidFill>
                  <a:srgbClr val="2A1A00"/>
                </a:solidFill>
                <a:latin typeface="+mj-lt"/>
                <a:cs typeface="Arial" panose="020B0604020202020204" pitchFamily="34" charset="0"/>
              </a:rPr>
              <a:t>1.F-</a:t>
            </a:r>
          </a:p>
          <a:p>
            <a:pPr marL="0" indent="0">
              <a:buNone/>
            </a:pPr>
            <a:endParaRPr lang="hr-HR" b="1" dirty="0">
              <a:solidFill>
                <a:srgbClr val="2A1A00"/>
              </a:solidFill>
              <a:latin typeface="+mj-lt"/>
              <a:cs typeface="Arial" panose="020B0604020202020204" pitchFamily="34" charset="0"/>
            </a:endParaRPr>
          </a:p>
          <a:p>
            <a:pPr marL="0" indent="0" algn="ctr">
              <a:buNone/>
            </a:pPr>
            <a:r>
              <a:rPr lang="hr-HR" sz="3600" dirty="0">
                <a:solidFill>
                  <a:srgbClr val="C00000"/>
                </a:solidFill>
                <a:latin typeface="+mj-lt"/>
                <a:cs typeface="Arial" panose="020B0604020202020204" pitchFamily="34" charset="0"/>
              </a:rPr>
              <a:t>HVALA NA POZORNOSTI </a:t>
            </a:r>
            <a:br>
              <a:rPr lang="hr-HR" sz="3600" dirty="0">
                <a:solidFill>
                  <a:srgbClr val="C00000"/>
                </a:solidFill>
                <a:latin typeface="+mj-lt"/>
                <a:cs typeface="Arial" panose="020B0604020202020204" pitchFamily="34" charset="0"/>
              </a:rPr>
            </a:br>
            <a:r>
              <a:rPr lang="hr-HR" sz="3600" dirty="0">
                <a:solidFill>
                  <a:srgbClr val="C00000"/>
                </a:solidFill>
                <a:latin typeface="+mj-lt"/>
                <a:cs typeface="Arial" panose="020B0604020202020204" pitchFamily="34" charset="0"/>
              </a:rPr>
              <a:t>I SRETNO U UPRAVNOJ ŠKOLI ZAGREB!</a:t>
            </a:r>
            <a:endParaRPr lang="en-GB" sz="3600" dirty="0">
              <a:solidFill>
                <a:srgbClr val="C00000"/>
              </a:solidFill>
              <a:latin typeface="+mj-lt"/>
              <a:cs typeface="Arial" panose="020B0604020202020204" pitchFamily="34" charset="0"/>
            </a:endParaRPr>
          </a:p>
        </p:txBody>
      </p:sp>
    </p:spTree>
    <p:extLst>
      <p:ext uri="{BB962C8B-B14F-4D97-AF65-F5344CB8AC3E}">
        <p14:creationId xmlns:p14="http://schemas.microsoft.com/office/powerpoint/2010/main" val="3748808235"/>
      </p:ext>
    </p:extLst>
  </p:cSld>
  <p:clrMapOvr>
    <a:masterClrMapping/>
  </p:clrMapOvr>
</p:sld>
</file>

<file path=ppt/theme/theme1.xml><?xml version="1.0" encoding="utf-8"?>
<a:theme xmlns:a="http://schemas.openxmlformats.org/drawingml/2006/main" name="Značka">
  <a:themeElements>
    <a:clrScheme name="Značka">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Značka">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Značka">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7694</TotalTime>
  <Words>3145</Words>
  <Application>Microsoft Office PowerPoint</Application>
  <PresentationFormat>Prikaz na zaslonu (4:3)</PresentationFormat>
  <Paragraphs>1508</Paragraphs>
  <Slides>40</Slides>
  <Notes>1</Notes>
  <HiddenSlides>0</HiddenSlides>
  <MMClips>0</MMClips>
  <ScaleCrop>false</ScaleCrop>
  <HeadingPairs>
    <vt:vector size="6" baseType="variant">
      <vt:variant>
        <vt:lpstr>Korišteni fontovi</vt:lpstr>
      </vt:variant>
      <vt:variant>
        <vt:i4>6</vt:i4>
      </vt:variant>
      <vt:variant>
        <vt:lpstr>Tema</vt:lpstr>
      </vt:variant>
      <vt:variant>
        <vt:i4>1</vt:i4>
      </vt:variant>
      <vt:variant>
        <vt:lpstr>Naslovi slajdova</vt:lpstr>
      </vt:variant>
      <vt:variant>
        <vt:i4>40</vt:i4>
      </vt:variant>
    </vt:vector>
  </HeadingPairs>
  <TitlesOfParts>
    <vt:vector size="47" baseType="lpstr">
      <vt:lpstr>PMingLiU</vt:lpstr>
      <vt:lpstr>Arial</vt:lpstr>
      <vt:lpstr>Calibri</vt:lpstr>
      <vt:lpstr>Calibri Light</vt:lpstr>
      <vt:lpstr>Gill Sans MT</vt:lpstr>
      <vt:lpstr>Impact</vt:lpstr>
      <vt:lpstr>Značka</vt:lpstr>
      <vt:lpstr>PowerPoint prezentacija</vt:lpstr>
      <vt:lpstr> Dobro došli u Upravnu školu Zagreb!</vt:lpstr>
      <vt:lpstr> Dobro došli u Upravnu školu Zagreb!</vt:lpstr>
      <vt:lpstr>PowerPoint prezentacija</vt:lpstr>
      <vt:lpstr>TKO JE TKO U ŠKOLI?</vt:lpstr>
      <vt:lpstr>Tko je tko u školi?</vt:lpstr>
      <vt:lpstr>KOMUNIKACIJA SA ŠKOLOM</vt:lpstr>
      <vt:lpstr>KNJIŽNICA I UČENIČKA REFERADA</vt:lpstr>
      <vt:lpstr>OBRAZOVNA RAZDOBLJA</vt:lpstr>
      <vt:lpstr>Opće-obrazovni predmeti </vt:lpstr>
      <vt:lpstr>Strani jezici</vt:lpstr>
      <vt:lpstr>MODULI U PRVOM RAZREDU UPRAVNO-POSLOVNI REFERENT</vt:lpstr>
      <vt:lpstr>ORGANIZACIJA MODULA U I. RAZREDU UPRAVNO-POSLOVNI REFERENT</vt:lpstr>
      <vt:lpstr>MODULI U DRUGOM RAZREDU UPRAVNO-POSLOVNI REFERENT</vt:lpstr>
      <vt:lpstr>usmjeravanje</vt:lpstr>
      <vt:lpstr>MODULI U TREĆEM RAZREDU POSLOVNI TAJNIK</vt:lpstr>
      <vt:lpstr>MODULI U TREĆEM RAZREDU UPRAVNI REFERENT</vt:lpstr>
      <vt:lpstr>MODULI U četvrtom RAZREDU poslovni tajnik</vt:lpstr>
      <vt:lpstr>MODULI U četvrtom RAZREDU UPRAVNI REFERENT</vt:lpstr>
      <vt:lpstr>NAKON ZAVRŠETKA ŠKOLOVANJA UPRAVNO-POSLOVNI REFERENT ĆE MOĆI:</vt:lpstr>
      <vt:lpstr>Mogućnost zaposlenja upravno-poslovni referent</vt:lpstr>
      <vt:lpstr>Arhivski tehničar/ka MODULI</vt:lpstr>
      <vt:lpstr>ARHIVSKI TEHNIČAR/KA MODULI</vt:lpstr>
      <vt:lpstr>Arhivski tehničar/ka moduli</vt:lpstr>
      <vt:lpstr>ORGANIZACIJA MODULA U I. RAZREDU ARHIVSKI TEHNIČAR</vt:lpstr>
      <vt:lpstr>OCJENJIVANJE U MODULARNOJ NASTAVI</vt:lpstr>
      <vt:lpstr>NAKON ZAVRŠETKA ŠKOLOVANJA arhivski tehničar/ka ĆE MOĆI:</vt:lpstr>
      <vt:lpstr>Mogućnost zaposlenja arhivski tehničar</vt:lpstr>
      <vt:lpstr>NASTAVAK ŠKOLOVANJA</vt:lpstr>
      <vt:lpstr>PRAVILA KOJIH SE TREBA PRIDRŽAVATI </vt:lpstr>
      <vt:lpstr>RODITELJSKI SASTANCI I INFORMACIJE </vt:lpstr>
      <vt:lpstr>IZOSTANCI UČENIKA</vt:lpstr>
      <vt:lpstr>ODGOJNE MJERE ZBOG NEOPRAVDANIH IZOSTANAKA</vt:lpstr>
      <vt:lpstr>ŠKOLSKA LIJEČNICA</vt:lpstr>
      <vt:lpstr>OSIGURANJE UČENIKA</vt:lpstr>
      <vt:lpstr>PROJEKTI i AKTIVNOSTI škole… PRIKLJUČITE SE! </vt:lpstr>
      <vt:lpstr>VAŽNO JE…</vt:lpstr>
      <vt:lpstr>PITANJA</vt:lpstr>
      <vt:lpstr>NASTAVAK SASTANKA</vt:lpstr>
      <vt:lpstr>NASTAVAK SASTANKA…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Owner</dc:creator>
  <cp:lastModifiedBy>Admin</cp:lastModifiedBy>
  <cp:revision>64</cp:revision>
  <dcterms:created xsi:type="dcterms:W3CDTF">2022-09-23T07:59:12Z</dcterms:created>
  <dcterms:modified xsi:type="dcterms:W3CDTF">2026-09-30T08:51:25Z</dcterms:modified>
</cp:coreProperties>
</file>